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0"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Lst>
  <p:sldSz cy="5143500" cx="9144000"/>
  <p:notesSz cx="6858000" cy="9144000"/>
  <p:embeddedFontLst>
    <p:embeddedFont>
      <p:font typeface="Montserrat"/>
      <p:bold r:id="rId39"/>
      <p:boldItalic r:id="rId40"/>
    </p:embeddedFont>
    <p:embeddedFont>
      <p:font typeface="Montserrat Medium"/>
      <p:regular r:id="rId41"/>
      <p:bold r:id="rId42"/>
      <p:italic r:id="rId43"/>
      <p:boldItalic r:id="rId4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1" name="Yacer Mirza"/>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18FD9E5-817A-4C33-82EA-CBC0AAEAF979}">
  <a:tblStyle styleId="{F18FD9E5-817A-4C33-82EA-CBC0AAEAF979}"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Montserrat-boldItalic.fntdata"/><Relationship Id="rId20" Type="http://schemas.openxmlformats.org/officeDocument/2006/relationships/slide" Target="slides/slide13.xml"/><Relationship Id="rId42" Type="http://schemas.openxmlformats.org/officeDocument/2006/relationships/font" Target="fonts/MontserratMedium-bold.fntdata"/><Relationship Id="rId41" Type="http://schemas.openxmlformats.org/officeDocument/2006/relationships/font" Target="fonts/MontserratMedium-regular.fntdata"/><Relationship Id="rId22" Type="http://schemas.openxmlformats.org/officeDocument/2006/relationships/slide" Target="slides/slide15.xml"/><Relationship Id="rId44" Type="http://schemas.openxmlformats.org/officeDocument/2006/relationships/font" Target="fonts/MontserratMedium-boldItalic.fntdata"/><Relationship Id="rId21" Type="http://schemas.openxmlformats.org/officeDocument/2006/relationships/slide" Target="slides/slide14.xml"/><Relationship Id="rId43" Type="http://schemas.openxmlformats.org/officeDocument/2006/relationships/font" Target="fonts/MontserratMedium-italic.fntdata"/><Relationship Id="rId24" Type="http://schemas.openxmlformats.org/officeDocument/2006/relationships/slide" Target="slides/slide17.xml"/><Relationship Id="rId23" Type="http://schemas.openxmlformats.org/officeDocument/2006/relationships/slide" Target="slides/slide16.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5" Type="http://schemas.openxmlformats.org/officeDocument/2006/relationships/commentAuthors" Target="commentAuthors.xml"/><Relationship Id="rId6" Type="http://schemas.openxmlformats.org/officeDocument/2006/relationships/slideMaster" Target="slideMasters/slideMaster1.xml"/><Relationship Id="rId29" Type="http://schemas.openxmlformats.org/officeDocument/2006/relationships/slide" Target="slides/slide2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11" Type="http://schemas.openxmlformats.org/officeDocument/2006/relationships/slide" Target="slides/slide4.xml"/><Relationship Id="rId33" Type="http://schemas.openxmlformats.org/officeDocument/2006/relationships/slide" Target="slides/slide26.xml"/><Relationship Id="rId10" Type="http://schemas.openxmlformats.org/officeDocument/2006/relationships/slide" Target="slides/slide3.xml"/><Relationship Id="rId32" Type="http://schemas.openxmlformats.org/officeDocument/2006/relationships/slide" Target="slides/slide25.xml"/><Relationship Id="rId13" Type="http://schemas.openxmlformats.org/officeDocument/2006/relationships/slide" Target="slides/slide6.xml"/><Relationship Id="rId35" Type="http://schemas.openxmlformats.org/officeDocument/2006/relationships/slide" Target="slides/slide28.xml"/><Relationship Id="rId12" Type="http://schemas.openxmlformats.org/officeDocument/2006/relationships/slide" Target="slides/slide5.xml"/><Relationship Id="rId34" Type="http://schemas.openxmlformats.org/officeDocument/2006/relationships/slide" Target="slides/slide27.xml"/><Relationship Id="rId15" Type="http://schemas.openxmlformats.org/officeDocument/2006/relationships/slide" Target="slides/slide8.xml"/><Relationship Id="rId37" Type="http://schemas.openxmlformats.org/officeDocument/2006/relationships/slide" Target="slides/slide30.xml"/><Relationship Id="rId14" Type="http://schemas.openxmlformats.org/officeDocument/2006/relationships/slide" Target="slides/slide7.xml"/><Relationship Id="rId36" Type="http://schemas.openxmlformats.org/officeDocument/2006/relationships/slide" Target="slides/slide29.xml"/><Relationship Id="rId17" Type="http://schemas.openxmlformats.org/officeDocument/2006/relationships/slide" Target="slides/slide10.xml"/><Relationship Id="rId39" Type="http://schemas.openxmlformats.org/officeDocument/2006/relationships/font" Target="fonts/Montserrat-bold.fntdata"/><Relationship Id="rId16" Type="http://schemas.openxmlformats.org/officeDocument/2006/relationships/slide" Target="slides/slide9.xml"/><Relationship Id="rId38" Type="http://schemas.openxmlformats.org/officeDocument/2006/relationships/slide" Target="slides/slide31.xml"/><Relationship Id="rId19" Type="http://schemas.openxmlformats.org/officeDocument/2006/relationships/slide" Target="slides/slide12.xml"/><Relationship Id="rId18" Type="http://schemas.openxmlformats.org/officeDocument/2006/relationships/slide" Target="slides/slide11.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19-12-05T23:36:32.013">
    <p:pos x="6000" y="0"/>
    <p:text>-Describe your project goals
-Review your design specifications
-Show the final design and evaluate it with respect to your proposed design specifications
-Offer suggestions for future design improvements
-Demonstrate your design (if possible) in use</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 name="Shape 22"/>
        <p:cNvGrpSpPr/>
        <p:nvPr/>
      </p:nvGrpSpPr>
      <p:grpSpPr>
        <a:xfrm>
          <a:off x="0" y="0"/>
          <a:ext cx="0" cy="0"/>
          <a:chOff x="0" y="0"/>
          <a:chExt cx="0" cy="0"/>
        </a:xfrm>
      </p:grpSpPr>
      <p:sp>
        <p:nvSpPr>
          <p:cNvPr id="23" name="Google Shape;2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4" name="Google Shape;2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Nick</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64708cb46a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64708cb46a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Parwesh Rallapalli</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648861dd23_11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648861dd23_11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Parwesh Rallapalli</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7aa987cb6c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7aa987cb6c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Nick</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7aa987cb6c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7aa987cb6c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7aa987cb6c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7aa987cb6c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Nick</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7aa987cb6c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7aa987cb6c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Nick</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7aa987cb6c_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7aa987cb6c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Funakoshi</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Will </a:t>
            </a:r>
            <a:r>
              <a:rPr lang="en"/>
              <a:t>explain</a:t>
            </a:r>
            <a:r>
              <a:rPr lang="en"/>
              <a:t> about how the source code, </a:t>
            </a:r>
            <a:r>
              <a:rPr lang="en"/>
              <a:t>communicates</a:t>
            </a:r>
            <a:r>
              <a:rPr lang="en"/>
              <a:t> w</a:t>
            </a:r>
            <a:r>
              <a:rPr lang="en"/>
              <a:t>ith the  relay to move winch automatically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-Supporting functions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 GPIO usage</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7aa987cb6c_5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7aa987cb6c_5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Funakoshi</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Usage of sensor library used by the sensor</a:t>
            </a:r>
            <a:endParaRPr/>
          </a:p>
          <a:p>
            <a:pPr indent="0" lvl="0" marL="0" rtl="0" algn="l">
              <a:spcBef>
                <a:spcPts val="0"/>
              </a:spcBef>
              <a:spcAft>
                <a:spcPts val="0"/>
              </a:spcAft>
              <a:buNone/>
            </a:pPr>
            <a:r>
              <a:rPr lang="en"/>
              <a:t>-Supporting functions</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7aab72bcc0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7aab72bcc0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Funakoshi</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7aab72bcc0_1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7aab72bcc0_1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Yacer  I’m just adding it here in case you want to talk about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-Will explain the </a:t>
            </a:r>
            <a:r>
              <a:rPr lang="en"/>
              <a:t>accuracy</a:t>
            </a:r>
            <a:r>
              <a:rPr lang="en"/>
              <a:t> of the sensor that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-mention that it was noticed that after long time of usage the sensor reading accuracy drop it needs to be </a:t>
            </a:r>
            <a:r>
              <a:rPr lang="en"/>
              <a:t>reset ( restarting the software we created)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 name="Shape 28"/>
        <p:cNvGrpSpPr/>
        <p:nvPr/>
      </p:nvGrpSpPr>
      <p:grpSpPr>
        <a:xfrm>
          <a:off x="0" y="0"/>
          <a:ext cx="0" cy="0"/>
          <a:chOff x="0" y="0"/>
          <a:chExt cx="0" cy="0"/>
        </a:xfrm>
      </p:grpSpPr>
      <p:sp>
        <p:nvSpPr>
          <p:cNvPr id="29" name="Google Shape;29;g64708cb46a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 name="Google Shape;30;g64708cb46a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Phil</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7aab72bcc0_1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7aab72bcc0_1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Yacer  I’m just adding it here in case you want to talk about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After longer hours of use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-Will explain the accuracy of the sensor that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-mention that it was noticed that after long time of usage the sensor reading accuracy drop it needs to be reset ( restarting the software we created)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7aab72bcc0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7aab72bcc0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Paul Hanvey</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7aab72bcc0_4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7aab72bcc0_4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7aa987cb6c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7aa987cb6c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Paul Hanvey</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648861dd23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648861dd23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Adam Chapman</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7aab72bcc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7aab72bcc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Adam Chapman</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7aab72bcc0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7aab72bcc0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7aa987cb6c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7aa987cb6c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Parwesh</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7aa987cb6c_5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7aa987cb6c_5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Funakoshi </a:t>
            </a:r>
            <a:endParaRPr/>
          </a:p>
          <a:p>
            <a:pPr indent="0" lvl="0" marL="0" rtl="0" algn="l">
              <a:spcBef>
                <a:spcPts val="0"/>
              </a:spcBef>
              <a:spcAft>
                <a:spcPts val="0"/>
              </a:spcAft>
              <a:buNone/>
            </a:pPr>
            <a:r>
              <a:rPr lang="en"/>
              <a:t>	</a:t>
            </a:r>
            <a:endParaRPr/>
          </a:p>
          <a:p>
            <a:pPr indent="0" lvl="0" marL="0" rtl="0" algn="l">
              <a:spcBef>
                <a:spcPts val="0"/>
              </a:spcBef>
              <a:spcAft>
                <a:spcPts val="0"/>
              </a:spcAft>
              <a:buNone/>
            </a:pPr>
            <a:r>
              <a:rPr lang="en"/>
              <a:t>	Will explain GUI features to improve outdoor winch work / </a:t>
            </a:r>
            <a:endParaRPr/>
          </a:p>
          <a:p>
            <a:pPr indent="0" lvl="0" marL="0" rtl="0" algn="l">
              <a:spcBef>
                <a:spcPts val="0"/>
              </a:spcBef>
              <a:spcAft>
                <a:spcPts val="0"/>
              </a:spcAft>
              <a:buNone/>
            </a:pPr>
            <a:r>
              <a:rPr lang="en"/>
              <a:t>	</a:t>
            </a:r>
            <a:endParaRPr/>
          </a:p>
          <a:p>
            <a:pPr indent="-298450" lvl="0" marL="457200" rtl="0" algn="l">
              <a:spcBef>
                <a:spcPts val="0"/>
              </a:spcBef>
              <a:spcAft>
                <a:spcPts val="0"/>
              </a:spcAft>
              <a:buSzPts val="1100"/>
              <a:buChar char="-"/>
            </a:pPr>
            <a:r>
              <a:rPr lang="en"/>
              <a:t>In the long run it would be better to include in the GUI screen the real time reading of the sensor value. As of now the sensor values show on a different screen. </a:t>
            </a:r>
            <a:r>
              <a:rPr lang="en"/>
              <a:t>Essentially it would be more practical to the user to manage all the work in one screen.</a:t>
            </a:r>
            <a:endParaRPr/>
          </a:p>
          <a:p>
            <a:pPr indent="0" lvl="0" marL="0" rtl="0" algn="l">
              <a:spcBef>
                <a:spcPts val="0"/>
              </a:spcBef>
              <a:spcAft>
                <a:spcPts val="0"/>
              </a:spcAft>
              <a:buNone/>
            </a:pPr>
            <a:r>
              <a:rPr lang="en"/>
              <a:t>	</a:t>
            </a:r>
            <a:endParaRPr/>
          </a:p>
          <a:p>
            <a:pPr indent="0" lvl="0" marL="0" rtl="0" algn="l">
              <a:spcBef>
                <a:spcPts val="0"/>
              </a:spcBef>
              <a:spcAft>
                <a:spcPts val="0"/>
              </a:spcAft>
              <a:buNone/>
            </a:pPr>
            <a:r>
              <a:rPr lang="en"/>
              <a:t>	To improve ease of research an automated data logo should be included with the software.</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6499afd157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6499afd157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Adam</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 name="Shape 36"/>
        <p:cNvGrpSpPr/>
        <p:nvPr/>
      </p:nvGrpSpPr>
      <p:grpSpPr>
        <a:xfrm>
          <a:off x="0" y="0"/>
          <a:ext cx="0" cy="0"/>
          <a:chOff x="0" y="0"/>
          <a:chExt cx="0" cy="0"/>
        </a:xfrm>
      </p:grpSpPr>
      <p:sp>
        <p:nvSpPr>
          <p:cNvPr id="37" name="Google Shape;37;g64931da802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 name="Google Shape;38;g64931da802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Phil </a:t>
            </a:r>
            <a:endParaRPr/>
          </a:p>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648861dd23_1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648861dd23_1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6499afd157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6499afd157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 name="Shape 43"/>
        <p:cNvGrpSpPr/>
        <p:nvPr/>
      </p:nvGrpSpPr>
      <p:grpSpPr>
        <a:xfrm>
          <a:off x="0" y="0"/>
          <a:ext cx="0" cy="0"/>
          <a:chOff x="0" y="0"/>
          <a:chExt cx="0" cy="0"/>
        </a:xfrm>
      </p:grpSpPr>
      <p:sp>
        <p:nvSpPr>
          <p:cNvPr id="44" name="Google Shape;44;g62dacbd097_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 name="Google Shape;45;g62dacbd097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Paul Hanvey</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648861dd23_1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648861dd23_1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Paul Hanvey</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g62dacbd097_5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g62dacbd097_5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Paul Hanvey</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g64708cb46a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64708cb46a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Yacer M</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64708cb46a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64708cb46a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Nick</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64708cb46a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64708cb46a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Adam Chapman</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2" name="Shape 12"/>
        <p:cNvGrpSpPr/>
        <p:nvPr/>
      </p:nvGrpSpPr>
      <p:grpSpPr>
        <a:xfrm>
          <a:off x="0" y="0"/>
          <a:ext cx="0" cy="0"/>
          <a:chOff x="0" y="0"/>
          <a:chExt cx="0" cy="0"/>
        </a:xfrm>
      </p:grpSpPr>
      <p:sp>
        <p:nvSpPr>
          <p:cNvPr id="13" name="Google Shape;13;p2"/>
          <p:cNvSpPr txBox="1"/>
          <p:nvPr>
            <p:ph type="ctrTitle"/>
          </p:nvPr>
        </p:nvSpPr>
        <p:spPr>
          <a:xfrm>
            <a:off x="685800" y="1296631"/>
            <a:ext cx="7772400" cy="9765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3600" u="none" cap="none" strike="noStrike">
                <a:solidFill>
                  <a:srgbClr val="18453B"/>
                </a:solidFill>
                <a:latin typeface="Montserrat"/>
                <a:ea typeface="Montserrat"/>
                <a:cs typeface="Montserrat"/>
                <a:sym typeface="Montserrat"/>
              </a:defRPr>
            </a:lvl1pPr>
            <a:lvl2pPr lvl="1"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14" name="Google Shape;14;p2"/>
          <p:cNvSpPr txBox="1"/>
          <p:nvPr>
            <p:ph idx="1" type="subTitle"/>
          </p:nvPr>
        </p:nvSpPr>
        <p:spPr>
          <a:xfrm>
            <a:off x="685800" y="2273105"/>
            <a:ext cx="7772400" cy="157680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3F3F3F"/>
              </a:buClr>
              <a:buSzPts val="2400"/>
              <a:buFont typeface="Arial"/>
              <a:buNone/>
              <a:defRPr b="0" i="0" sz="2400" u="none" cap="none" strike="noStrike">
                <a:solidFill>
                  <a:srgbClr val="3F3F3F"/>
                </a:solidFill>
                <a:latin typeface="Arial"/>
                <a:ea typeface="Arial"/>
                <a:cs typeface="Arial"/>
                <a:sym typeface="Arial"/>
              </a:defRPr>
            </a:lvl1pPr>
            <a:lvl2pPr lvl="1" marR="0" rtl="0" algn="ctr">
              <a:spcBef>
                <a:spcPts val="560"/>
              </a:spcBef>
              <a:spcAft>
                <a:spcPts val="0"/>
              </a:spcAft>
              <a:buClr>
                <a:srgbClr val="888888"/>
              </a:buClr>
              <a:buSzPts val="2800"/>
              <a:buFont typeface="Arial"/>
              <a:buNone/>
              <a:defRPr b="0" i="0" sz="2800" u="none" cap="none" strike="noStrike">
                <a:solidFill>
                  <a:srgbClr val="888888"/>
                </a:solidFill>
                <a:latin typeface="Arial"/>
                <a:ea typeface="Arial"/>
                <a:cs typeface="Arial"/>
                <a:sym typeface="Arial"/>
              </a:defRPr>
            </a:lvl2pPr>
            <a:lvl3pPr lvl="2" marR="0" rtl="0" algn="ctr">
              <a:spcBef>
                <a:spcPts val="480"/>
              </a:spcBef>
              <a:spcAft>
                <a:spcPts val="0"/>
              </a:spcAft>
              <a:buClr>
                <a:srgbClr val="888888"/>
              </a:buClr>
              <a:buSzPts val="2400"/>
              <a:buFont typeface="Arial"/>
              <a:buNone/>
              <a:defRPr b="0" i="0" sz="2400" u="none" cap="none" strike="noStrike">
                <a:solidFill>
                  <a:srgbClr val="888888"/>
                </a:solidFill>
                <a:latin typeface="Arial"/>
                <a:ea typeface="Arial"/>
                <a:cs typeface="Arial"/>
                <a:sym typeface="Arial"/>
              </a:defRPr>
            </a:lvl3pPr>
            <a:lvl4pPr lvl="3"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4pPr>
            <a:lvl5pPr lvl="4"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5pPr>
            <a:lvl6pPr lvl="5" marR="0" rtl="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rtl="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rtl="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rtl="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sp>
        <p:nvSpPr>
          <p:cNvPr id="15" name="Google Shape;15;p2"/>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595959"/>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 name="Google Shape;16;p2"/>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sz="1200">
                <a:solidFill>
                  <a:srgbClr val="595959"/>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 name="Google Shape;17;p2"/>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595959"/>
              </a:buClr>
              <a:buSzPts val="1200"/>
              <a:buFont typeface="Arial"/>
              <a:buNone/>
              <a:defRPr b="0" i="0" sz="1200" u="none" cap="none" strike="noStrike">
                <a:solidFill>
                  <a:srgbClr val="595959"/>
                </a:solidFill>
                <a:latin typeface="Arial"/>
                <a:ea typeface="Arial"/>
                <a:cs typeface="Arial"/>
                <a:sym typeface="Arial"/>
              </a:defRPr>
            </a:lvl1pPr>
            <a:lvl2pPr indent="0" lvl="1" marL="0" marR="0" algn="r">
              <a:lnSpc>
                <a:spcPct val="100000"/>
              </a:lnSpc>
              <a:spcBef>
                <a:spcPts val="0"/>
              </a:spcBef>
              <a:spcAft>
                <a:spcPts val="0"/>
              </a:spcAft>
              <a:buClr>
                <a:srgbClr val="595959"/>
              </a:buClr>
              <a:buSzPts val="1200"/>
              <a:buFont typeface="Arial"/>
              <a:buNone/>
              <a:defRPr b="0" i="0" sz="1200" u="none" cap="none" strike="noStrike">
                <a:solidFill>
                  <a:srgbClr val="595959"/>
                </a:solidFill>
                <a:latin typeface="Arial"/>
                <a:ea typeface="Arial"/>
                <a:cs typeface="Arial"/>
                <a:sym typeface="Arial"/>
              </a:defRPr>
            </a:lvl2pPr>
            <a:lvl3pPr indent="0" lvl="2" marL="0" marR="0" algn="r">
              <a:lnSpc>
                <a:spcPct val="100000"/>
              </a:lnSpc>
              <a:spcBef>
                <a:spcPts val="0"/>
              </a:spcBef>
              <a:spcAft>
                <a:spcPts val="0"/>
              </a:spcAft>
              <a:buClr>
                <a:srgbClr val="595959"/>
              </a:buClr>
              <a:buSzPts val="1200"/>
              <a:buFont typeface="Arial"/>
              <a:buNone/>
              <a:defRPr b="0" i="0" sz="1200" u="none" cap="none" strike="noStrike">
                <a:solidFill>
                  <a:srgbClr val="595959"/>
                </a:solidFill>
                <a:latin typeface="Arial"/>
                <a:ea typeface="Arial"/>
                <a:cs typeface="Arial"/>
                <a:sym typeface="Arial"/>
              </a:defRPr>
            </a:lvl3pPr>
            <a:lvl4pPr indent="0" lvl="3" marL="0" marR="0" algn="r">
              <a:lnSpc>
                <a:spcPct val="100000"/>
              </a:lnSpc>
              <a:spcBef>
                <a:spcPts val="0"/>
              </a:spcBef>
              <a:spcAft>
                <a:spcPts val="0"/>
              </a:spcAft>
              <a:buClr>
                <a:srgbClr val="595959"/>
              </a:buClr>
              <a:buSzPts val="1200"/>
              <a:buFont typeface="Arial"/>
              <a:buNone/>
              <a:defRPr b="0" i="0" sz="1200" u="none" cap="none" strike="noStrike">
                <a:solidFill>
                  <a:srgbClr val="595959"/>
                </a:solidFill>
                <a:latin typeface="Arial"/>
                <a:ea typeface="Arial"/>
                <a:cs typeface="Arial"/>
                <a:sym typeface="Arial"/>
              </a:defRPr>
            </a:lvl4pPr>
            <a:lvl5pPr indent="0" lvl="4" marL="0" marR="0" algn="r">
              <a:lnSpc>
                <a:spcPct val="100000"/>
              </a:lnSpc>
              <a:spcBef>
                <a:spcPts val="0"/>
              </a:spcBef>
              <a:spcAft>
                <a:spcPts val="0"/>
              </a:spcAft>
              <a:buClr>
                <a:srgbClr val="595959"/>
              </a:buClr>
              <a:buSzPts val="1200"/>
              <a:buFont typeface="Arial"/>
              <a:buNone/>
              <a:defRPr b="0" i="0" sz="1200" u="none" cap="none" strike="noStrike">
                <a:solidFill>
                  <a:srgbClr val="595959"/>
                </a:solidFill>
                <a:latin typeface="Arial"/>
                <a:ea typeface="Arial"/>
                <a:cs typeface="Arial"/>
                <a:sym typeface="Arial"/>
              </a:defRPr>
            </a:lvl5pPr>
            <a:lvl6pPr indent="0" lvl="5" marL="0" marR="0" algn="r">
              <a:lnSpc>
                <a:spcPct val="100000"/>
              </a:lnSpc>
              <a:spcBef>
                <a:spcPts val="0"/>
              </a:spcBef>
              <a:spcAft>
                <a:spcPts val="0"/>
              </a:spcAft>
              <a:buClr>
                <a:srgbClr val="595959"/>
              </a:buClr>
              <a:buSzPts val="1200"/>
              <a:buFont typeface="Arial"/>
              <a:buNone/>
              <a:defRPr b="0" i="0" sz="1200" u="none" cap="none" strike="noStrike">
                <a:solidFill>
                  <a:srgbClr val="595959"/>
                </a:solidFill>
                <a:latin typeface="Arial"/>
                <a:ea typeface="Arial"/>
                <a:cs typeface="Arial"/>
                <a:sym typeface="Arial"/>
              </a:defRPr>
            </a:lvl6pPr>
            <a:lvl7pPr indent="0" lvl="6" marL="0" marR="0" algn="r">
              <a:lnSpc>
                <a:spcPct val="100000"/>
              </a:lnSpc>
              <a:spcBef>
                <a:spcPts val="0"/>
              </a:spcBef>
              <a:spcAft>
                <a:spcPts val="0"/>
              </a:spcAft>
              <a:buClr>
                <a:srgbClr val="595959"/>
              </a:buClr>
              <a:buSzPts val="1200"/>
              <a:buFont typeface="Arial"/>
              <a:buNone/>
              <a:defRPr b="0" i="0" sz="1200" u="none" cap="none" strike="noStrike">
                <a:solidFill>
                  <a:srgbClr val="595959"/>
                </a:solidFill>
                <a:latin typeface="Arial"/>
                <a:ea typeface="Arial"/>
                <a:cs typeface="Arial"/>
                <a:sym typeface="Arial"/>
              </a:defRPr>
            </a:lvl7pPr>
            <a:lvl8pPr indent="0" lvl="7" marL="0" marR="0" algn="r">
              <a:lnSpc>
                <a:spcPct val="100000"/>
              </a:lnSpc>
              <a:spcBef>
                <a:spcPts val="0"/>
              </a:spcBef>
              <a:spcAft>
                <a:spcPts val="0"/>
              </a:spcAft>
              <a:buClr>
                <a:srgbClr val="595959"/>
              </a:buClr>
              <a:buSzPts val="1200"/>
              <a:buFont typeface="Arial"/>
              <a:buNone/>
              <a:defRPr b="0" i="0" sz="1200" u="none" cap="none" strike="noStrike">
                <a:solidFill>
                  <a:srgbClr val="595959"/>
                </a:solidFill>
                <a:latin typeface="Arial"/>
                <a:ea typeface="Arial"/>
                <a:cs typeface="Arial"/>
                <a:sym typeface="Arial"/>
              </a:defRPr>
            </a:lvl8pPr>
            <a:lvl9pPr indent="0" lvl="8" marL="0" marR="0" algn="r">
              <a:lnSpc>
                <a:spcPct val="100000"/>
              </a:lnSpc>
              <a:spcBef>
                <a:spcPts val="0"/>
              </a:spcBef>
              <a:spcAft>
                <a:spcPts val="0"/>
              </a:spcAft>
              <a:buClr>
                <a:srgbClr val="595959"/>
              </a:buClr>
              <a:buSzPts val="1200"/>
              <a:buFont typeface="Arial"/>
              <a:buNone/>
              <a:defRPr b="0" i="0" sz="1200" u="none" cap="none" strike="noStrike">
                <a:solidFill>
                  <a:srgbClr val="59595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ransition spd="slow">
    <p:fade thruBlk="1"/>
  </p:transition>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3"/>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20" name="Google Shape;20;p3"/>
          <p:cNvSpPr txBox="1"/>
          <p:nvPr>
            <p:ph idx="1" type="body"/>
          </p:nvPr>
        </p:nvSpPr>
        <p:spPr>
          <a:xfrm>
            <a:off x="311700" y="1152475"/>
            <a:ext cx="8520600" cy="34164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21" name="Google Shape;21;p3"/>
          <p:cNvSpPr txBox="1"/>
          <p:nvPr>
            <p:ph idx="12" type="sldNum"/>
          </p:nvPr>
        </p:nvSpPr>
        <p:spPr>
          <a:xfrm>
            <a:off x="8472458" y="4663217"/>
            <a:ext cx="548700" cy="393600"/>
          </a:xfrm>
          <a:prstGeom prst="rect">
            <a:avLst/>
          </a:prstGeom>
        </p:spPr>
        <p:txBody>
          <a:bodyPr anchorCtr="0" anchor="ctr" bIns="45700" lIns="91425" spcFirstLastPara="1" rIns="91425" wrap="square" tIns="457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1.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1"/>
          <p:cNvSpPr/>
          <p:nvPr/>
        </p:nvSpPr>
        <p:spPr>
          <a:xfrm>
            <a:off x="0" y="0"/>
            <a:ext cx="9144000" cy="180000"/>
          </a:xfrm>
          <a:prstGeom prst="rect">
            <a:avLst/>
          </a:prstGeom>
          <a:solidFill>
            <a:srgbClr val="12362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 name="Google Shape;7;p1"/>
          <p:cNvSpPr txBox="1"/>
          <p:nvPr/>
        </p:nvSpPr>
        <p:spPr>
          <a:xfrm>
            <a:off x="3465512" y="-14287"/>
            <a:ext cx="5492700" cy="1965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lt1"/>
              </a:buClr>
              <a:buSzPts val="1100"/>
              <a:buFont typeface="Montserrat"/>
              <a:buNone/>
            </a:pPr>
            <a:r>
              <a:rPr b="1" i="0" lang="en" sz="1100" u="none" cap="none" strike="noStrike">
                <a:solidFill>
                  <a:schemeClr val="lt1"/>
                </a:solidFill>
                <a:latin typeface="Montserrat"/>
                <a:ea typeface="Montserrat"/>
                <a:cs typeface="Montserrat"/>
                <a:sym typeface="Montserrat"/>
              </a:rPr>
              <a:t>MICHIGAN STATE </a:t>
            </a:r>
            <a:r>
              <a:rPr b="0" i="0" lang="en" sz="1100" u="none" cap="none" strike="noStrike">
                <a:solidFill>
                  <a:schemeClr val="lt1"/>
                </a:solidFill>
                <a:latin typeface="Arial"/>
                <a:ea typeface="Arial"/>
                <a:cs typeface="Arial"/>
                <a:sym typeface="Arial"/>
              </a:rPr>
              <a:t>UNIVERSITY</a:t>
            </a:r>
            <a:r>
              <a:rPr b="0" i="0" lang="en" sz="1100" u="none" cap="none" strike="noStrike">
                <a:solidFill>
                  <a:schemeClr val="lt1"/>
                </a:solidFill>
                <a:latin typeface="Montserrat Medium"/>
                <a:ea typeface="Montserrat Medium"/>
                <a:cs typeface="Montserrat Medium"/>
                <a:sym typeface="Montserrat Medium"/>
              </a:rPr>
              <a:t>   COLLEGE OF ENGINEERING</a:t>
            </a:r>
            <a:endParaRPr/>
          </a:p>
        </p:txBody>
      </p:sp>
      <p:cxnSp>
        <p:nvCxnSpPr>
          <p:cNvPr id="8" name="Google Shape;8;p1"/>
          <p:cNvCxnSpPr/>
          <p:nvPr/>
        </p:nvCxnSpPr>
        <p:spPr>
          <a:xfrm>
            <a:off x="6805612" y="25003"/>
            <a:ext cx="0" cy="142800"/>
          </a:xfrm>
          <a:prstGeom prst="straightConnector1">
            <a:avLst/>
          </a:prstGeom>
          <a:noFill/>
          <a:ln cap="flat" cmpd="sng" w="9525">
            <a:solidFill>
              <a:schemeClr val="lt1"/>
            </a:solidFill>
            <a:prstDash val="solid"/>
            <a:miter lim="800000"/>
            <a:headEnd len="med" w="med" type="none"/>
            <a:tailEnd len="med" w="med" type="none"/>
          </a:ln>
          <a:effectLst>
            <a:outerShdw blurRad="63500" dir="5400000" dist="20000">
              <a:srgbClr val="808080">
                <a:alpha val="37647"/>
              </a:srgbClr>
            </a:outerShdw>
          </a:effectLst>
        </p:spPr>
      </p:cxnSp>
      <p:sp>
        <p:nvSpPr>
          <p:cNvPr id="9" name="Google Shape;9;p1"/>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SzPts val="1400"/>
              <a:buNone/>
              <a:defRPr b="0" i="0" sz="1200" u="none" cap="none" strike="noStrike">
                <a:solidFill>
                  <a:srgbClr val="595959"/>
                </a:solidFill>
                <a:latin typeface="Arial"/>
                <a:ea typeface="Arial"/>
                <a:cs typeface="Arial"/>
                <a:sym typeface="Arial"/>
              </a:defRPr>
            </a:lvl1pPr>
            <a:lvl2pPr lvl="1"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9pPr>
          </a:lstStyle>
          <a:p/>
        </p:txBody>
      </p:sp>
      <p:sp>
        <p:nvSpPr>
          <p:cNvPr id="10" name="Google Shape;10;p1"/>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SzPts val="1400"/>
              <a:buNone/>
              <a:defRPr b="0" i="0" sz="1200" u="none" cap="none" strike="noStrike">
                <a:solidFill>
                  <a:srgbClr val="595959"/>
                </a:solidFill>
                <a:latin typeface="Arial"/>
                <a:ea typeface="Arial"/>
                <a:cs typeface="Arial"/>
                <a:sym typeface="Arial"/>
              </a:defRPr>
            </a:lvl1pPr>
            <a:lvl2pPr lvl="1"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9pPr>
          </a:lstStyle>
          <a:p/>
        </p:txBody>
      </p:sp>
      <p:sp>
        <p:nvSpPr>
          <p:cNvPr id="11" name="Google Shape;11;p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595959"/>
              </a:buClr>
              <a:buSzPts val="1200"/>
              <a:buFont typeface="Arial"/>
              <a:buNone/>
              <a:defRPr b="0" i="0" sz="1200" u="none" cap="none" strike="noStrike">
                <a:solidFill>
                  <a:srgbClr val="595959"/>
                </a:solidFill>
                <a:latin typeface="Arial"/>
                <a:ea typeface="Arial"/>
                <a:cs typeface="Arial"/>
                <a:sym typeface="Arial"/>
              </a:defRPr>
            </a:lvl1pPr>
            <a:lvl2pPr indent="0" lvl="1" marL="0" marR="0" rtl="0" algn="r">
              <a:lnSpc>
                <a:spcPct val="100000"/>
              </a:lnSpc>
              <a:spcBef>
                <a:spcPts val="0"/>
              </a:spcBef>
              <a:spcAft>
                <a:spcPts val="0"/>
              </a:spcAft>
              <a:buClr>
                <a:srgbClr val="595959"/>
              </a:buClr>
              <a:buSzPts val="1200"/>
              <a:buFont typeface="Arial"/>
              <a:buNone/>
              <a:defRPr b="0" i="0" sz="1200" u="none" cap="none" strike="noStrike">
                <a:solidFill>
                  <a:srgbClr val="595959"/>
                </a:solidFill>
                <a:latin typeface="Arial"/>
                <a:ea typeface="Arial"/>
                <a:cs typeface="Arial"/>
                <a:sym typeface="Arial"/>
              </a:defRPr>
            </a:lvl2pPr>
            <a:lvl3pPr indent="0" lvl="2" marL="0" marR="0" rtl="0" algn="r">
              <a:lnSpc>
                <a:spcPct val="100000"/>
              </a:lnSpc>
              <a:spcBef>
                <a:spcPts val="0"/>
              </a:spcBef>
              <a:spcAft>
                <a:spcPts val="0"/>
              </a:spcAft>
              <a:buClr>
                <a:srgbClr val="595959"/>
              </a:buClr>
              <a:buSzPts val="1200"/>
              <a:buFont typeface="Arial"/>
              <a:buNone/>
              <a:defRPr b="0" i="0" sz="1200" u="none" cap="none" strike="noStrike">
                <a:solidFill>
                  <a:srgbClr val="595959"/>
                </a:solidFill>
                <a:latin typeface="Arial"/>
                <a:ea typeface="Arial"/>
                <a:cs typeface="Arial"/>
                <a:sym typeface="Arial"/>
              </a:defRPr>
            </a:lvl3pPr>
            <a:lvl4pPr indent="0" lvl="3" marL="0" marR="0" rtl="0" algn="r">
              <a:lnSpc>
                <a:spcPct val="100000"/>
              </a:lnSpc>
              <a:spcBef>
                <a:spcPts val="0"/>
              </a:spcBef>
              <a:spcAft>
                <a:spcPts val="0"/>
              </a:spcAft>
              <a:buClr>
                <a:srgbClr val="595959"/>
              </a:buClr>
              <a:buSzPts val="1200"/>
              <a:buFont typeface="Arial"/>
              <a:buNone/>
              <a:defRPr b="0" i="0" sz="1200" u="none" cap="none" strike="noStrike">
                <a:solidFill>
                  <a:srgbClr val="595959"/>
                </a:solidFill>
                <a:latin typeface="Arial"/>
                <a:ea typeface="Arial"/>
                <a:cs typeface="Arial"/>
                <a:sym typeface="Arial"/>
              </a:defRPr>
            </a:lvl4pPr>
            <a:lvl5pPr indent="0" lvl="4" marL="0" marR="0" rtl="0" algn="r">
              <a:lnSpc>
                <a:spcPct val="100000"/>
              </a:lnSpc>
              <a:spcBef>
                <a:spcPts val="0"/>
              </a:spcBef>
              <a:spcAft>
                <a:spcPts val="0"/>
              </a:spcAft>
              <a:buClr>
                <a:srgbClr val="595959"/>
              </a:buClr>
              <a:buSzPts val="1200"/>
              <a:buFont typeface="Arial"/>
              <a:buNone/>
              <a:defRPr b="0" i="0" sz="1200" u="none" cap="none" strike="noStrike">
                <a:solidFill>
                  <a:srgbClr val="595959"/>
                </a:solidFill>
                <a:latin typeface="Arial"/>
                <a:ea typeface="Arial"/>
                <a:cs typeface="Arial"/>
                <a:sym typeface="Arial"/>
              </a:defRPr>
            </a:lvl5pPr>
            <a:lvl6pPr indent="0" lvl="5" marL="0" marR="0" rtl="0" algn="r">
              <a:lnSpc>
                <a:spcPct val="100000"/>
              </a:lnSpc>
              <a:spcBef>
                <a:spcPts val="0"/>
              </a:spcBef>
              <a:spcAft>
                <a:spcPts val="0"/>
              </a:spcAft>
              <a:buClr>
                <a:srgbClr val="595959"/>
              </a:buClr>
              <a:buSzPts val="1200"/>
              <a:buFont typeface="Arial"/>
              <a:buNone/>
              <a:defRPr b="0" i="0" sz="1200" u="none" cap="none" strike="noStrike">
                <a:solidFill>
                  <a:srgbClr val="595959"/>
                </a:solidFill>
                <a:latin typeface="Arial"/>
                <a:ea typeface="Arial"/>
                <a:cs typeface="Arial"/>
                <a:sym typeface="Arial"/>
              </a:defRPr>
            </a:lvl6pPr>
            <a:lvl7pPr indent="0" lvl="6" marL="0" marR="0" rtl="0" algn="r">
              <a:lnSpc>
                <a:spcPct val="100000"/>
              </a:lnSpc>
              <a:spcBef>
                <a:spcPts val="0"/>
              </a:spcBef>
              <a:spcAft>
                <a:spcPts val="0"/>
              </a:spcAft>
              <a:buClr>
                <a:srgbClr val="595959"/>
              </a:buClr>
              <a:buSzPts val="1200"/>
              <a:buFont typeface="Arial"/>
              <a:buNone/>
              <a:defRPr b="0" i="0" sz="1200" u="none" cap="none" strike="noStrike">
                <a:solidFill>
                  <a:srgbClr val="595959"/>
                </a:solidFill>
                <a:latin typeface="Arial"/>
                <a:ea typeface="Arial"/>
                <a:cs typeface="Arial"/>
                <a:sym typeface="Arial"/>
              </a:defRPr>
            </a:lvl7pPr>
            <a:lvl8pPr indent="0" lvl="7" marL="0" marR="0" rtl="0" algn="r">
              <a:lnSpc>
                <a:spcPct val="100000"/>
              </a:lnSpc>
              <a:spcBef>
                <a:spcPts val="0"/>
              </a:spcBef>
              <a:spcAft>
                <a:spcPts val="0"/>
              </a:spcAft>
              <a:buClr>
                <a:srgbClr val="595959"/>
              </a:buClr>
              <a:buSzPts val="1200"/>
              <a:buFont typeface="Arial"/>
              <a:buNone/>
              <a:defRPr b="0" i="0" sz="1200" u="none" cap="none" strike="noStrike">
                <a:solidFill>
                  <a:srgbClr val="595959"/>
                </a:solidFill>
                <a:latin typeface="Arial"/>
                <a:ea typeface="Arial"/>
                <a:cs typeface="Arial"/>
                <a:sym typeface="Arial"/>
              </a:defRPr>
            </a:lvl8pPr>
            <a:lvl9pPr indent="0" lvl="8" marL="0" marR="0" rtl="0" algn="r">
              <a:lnSpc>
                <a:spcPct val="100000"/>
              </a:lnSpc>
              <a:spcBef>
                <a:spcPts val="0"/>
              </a:spcBef>
              <a:spcAft>
                <a:spcPts val="0"/>
              </a:spcAft>
              <a:buClr>
                <a:srgbClr val="595959"/>
              </a:buClr>
              <a:buSzPts val="1200"/>
              <a:buFont typeface="Arial"/>
              <a:buNone/>
              <a:defRPr b="0" i="0" sz="1200" u="none" cap="none" strike="noStrike">
                <a:solidFill>
                  <a:srgbClr val="59595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sz="1400">
              <a:solidFill>
                <a:srgbClr val="000000"/>
              </a:solidFill>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Lst>
  <p:transition>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comments" Target="../comments/commen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0.pn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9.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1.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7.png"/><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6.png"/><Relationship Id="rId4" Type="http://schemas.openxmlformats.org/officeDocument/2006/relationships/image" Target="../media/image25.png"/><Relationship Id="rId5" Type="http://schemas.openxmlformats.org/officeDocument/2006/relationships/image" Target="../media/image1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hyperlink" Target="http://drive.google.com/file/d/1fQ75F84eppDeEKUwomLGgwaZqTng1x4W/view" TargetMode="External"/><Relationship Id="rId4" Type="http://schemas.openxmlformats.org/officeDocument/2006/relationships/image" Target="../media/image23.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hyperlink" Target="http://drive.google.com/file/d/15QMVrTExu1Mhpd6lA5rje3mXVjFAZnoM/view" TargetMode="External"/><Relationship Id="rId4" Type="http://schemas.openxmlformats.org/officeDocument/2006/relationships/image" Target="../media/image26.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3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28.png"/><Relationship Id="rId4" Type="http://schemas.openxmlformats.org/officeDocument/2006/relationships/image" Target="../media/image2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31.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hyperlink" Target="https://en.wikipedia.org/w/index.php?title=Acoustic_tag&amp;oldid=870802906" TargetMode="External"/><Relationship Id="rId4" Type="http://schemas.openxmlformats.org/officeDocument/2006/relationships/hyperlink" Target="https://en.wikipedia.org/w/index.php?title=Acoustic_tag&amp;oldid=870802906" TargetMode="External"/><Relationship Id="rId5" Type="http://schemas.openxmlformats.org/officeDocument/2006/relationships/hyperlink" Target="https://www.digi.com/products/embedded-systems/digi-xbee/rf-modules/sub-1-ghz-modules/xbee-pro-900hp"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8.png"/><Relationship Id="rId4" Type="http://schemas.openxmlformats.org/officeDocument/2006/relationships/image" Target="../media/image12.jpg"/><Relationship Id="rId5" Type="http://schemas.openxmlformats.org/officeDocument/2006/relationships/image" Target="../media/image14.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6.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 name="Shape 25"/>
        <p:cNvGrpSpPr/>
        <p:nvPr/>
      </p:nvGrpSpPr>
      <p:grpSpPr>
        <a:xfrm>
          <a:off x="0" y="0"/>
          <a:ext cx="0" cy="0"/>
          <a:chOff x="0" y="0"/>
          <a:chExt cx="0" cy="0"/>
        </a:xfrm>
      </p:grpSpPr>
      <p:sp>
        <p:nvSpPr>
          <p:cNvPr id="26" name="Google Shape;26;p4"/>
          <p:cNvSpPr txBox="1"/>
          <p:nvPr>
            <p:ph type="ctrTitle"/>
          </p:nvPr>
        </p:nvSpPr>
        <p:spPr>
          <a:xfrm>
            <a:off x="685800" y="486600"/>
            <a:ext cx="7772400" cy="1165800"/>
          </a:xfrm>
          <a:prstGeom prst="rect">
            <a:avLst/>
          </a:prstGeom>
        </p:spPr>
        <p:txBody>
          <a:bodyPr anchorCtr="0" anchor="t" bIns="45700" lIns="91425" spcFirstLastPara="1" rIns="91425" wrap="square" tIns="45700">
            <a:noAutofit/>
          </a:bodyPr>
          <a:lstStyle/>
          <a:p>
            <a:pPr indent="0" lvl="0" marL="0" rtl="0" algn="ctr">
              <a:lnSpc>
                <a:spcPct val="115000"/>
              </a:lnSpc>
              <a:spcBef>
                <a:spcPts val="0"/>
              </a:spcBef>
              <a:spcAft>
                <a:spcPts val="0"/>
              </a:spcAft>
              <a:buClr>
                <a:schemeClr val="dk1"/>
              </a:buClr>
              <a:buSzPts val="1100"/>
              <a:buFont typeface="Arial"/>
              <a:buNone/>
            </a:pPr>
            <a:r>
              <a:rPr lang="en" sz="3000">
                <a:latin typeface="Times New Roman"/>
                <a:ea typeface="Times New Roman"/>
                <a:cs typeface="Times New Roman"/>
                <a:sym typeface="Times New Roman"/>
              </a:rPr>
              <a:t>Automated Winch System</a:t>
            </a:r>
            <a:endParaRPr sz="3000">
              <a:latin typeface="Times New Roman"/>
              <a:ea typeface="Times New Roman"/>
              <a:cs typeface="Times New Roman"/>
              <a:sym typeface="Times New Roman"/>
            </a:endParaRPr>
          </a:p>
          <a:p>
            <a:pPr indent="0" lvl="0" marL="0" rtl="0" algn="ctr">
              <a:lnSpc>
                <a:spcPct val="115000"/>
              </a:lnSpc>
              <a:spcBef>
                <a:spcPts val="0"/>
              </a:spcBef>
              <a:spcAft>
                <a:spcPts val="0"/>
              </a:spcAft>
              <a:buClr>
                <a:schemeClr val="dk1"/>
              </a:buClr>
              <a:buSzPts val="1100"/>
              <a:buFont typeface="Arial"/>
              <a:buNone/>
            </a:pPr>
            <a:r>
              <a:rPr lang="en" sz="3000">
                <a:latin typeface="Times New Roman"/>
                <a:ea typeface="Times New Roman"/>
                <a:cs typeface="Times New Roman"/>
                <a:sym typeface="Times New Roman"/>
              </a:rPr>
              <a:t>for Underwater Sampling</a:t>
            </a:r>
            <a:endParaRPr/>
          </a:p>
        </p:txBody>
      </p:sp>
      <p:sp>
        <p:nvSpPr>
          <p:cNvPr id="27" name="Google Shape;27;p4"/>
          <p:cNvSpPr txBox="1"/>
          <p:nvPr>
            <p:ph idx="1" type="subTitle"/>
          </p:nvPr>
        </p:nvSpPr>
        <p:spPr>
          <a:xfrm>
            <a:off x="685800" y="1986949"/>
            <a:ext cx="7772400" cy="1426200"/>
          </a:xfrm>
          <a:prstGeom prst="rect">
            <a:avLst/>
          </a:prstGeom>
        </p:spPr>
        <p:txBody>
          <a:bodyPr anchorCtr="0" anchor="t" bIns="45700" lIns="91425" spcFirstLastPara="1" rIns="91425" wrap="square" tIns="45700">
            <a:noAutofit/>
          </a:bodyPr>
          <a:lstStyle/>
          <a:p>
            <a:pPr indent="0" lvl="0" marL="0" rtl="0" algn="ctr">
              <a:lnSpc>
                <a:spcPct val="115000"/>
              </a:lnSpc>
              <a:spcBef>
                <a:spcPts val="480"/>
              </a:spcBef>
              <a:spcAft>
                <a:spcPts val="0"/>
              </a:spcAft>
              <a:buClr>
                <a:schemeClr val="dk1"/>
              </a:buClr>
              <a:buSzPts val="1100"/>
              <a:buFont typeface="Arial"/>
              <a:buNone/>
            </a:pPr>
            <a:r>
              <a:rPr b="1" lang="en" sz="1800">
                <a:solidFill>
                  <a:schemeClr val="dk1"/>
                </a:solidFill>
                <a:latin typeface="Times New Roman"/>
                <a:ea typeface="Times New Roman"/>
                <a:cs typeface="Times New Roman"/>
                <a:sym typeface="Times New Roman"/>
              </a:rPr>
              <a:t>Final Presentation - Team 12</a:t>
            </a:r>
            <a:endParaRPr b="1" sz="1800">
              <a:solidFill>
                <a:schemeClr val="dk1"/>
              </a:solidFill>
              <a:latin typeface="Times New Roman"/>
              <a:ea typeface="Times New Roman"/>
              <a:cs typeface="Times New Roman"/>
              <a:sym typeface="Times New Roman"/>
            </a:endParaRPr>
          </a:p>
          <a:p>
            <a:pPr indent="0" lvl="0" marL="0" rtl="0" algn="ctr">
              <a:lnSpc>
                <a:spcPct val="115000"/>
              </a:lnSpc>
              <a:spcBef>
                <a:spcPts val="480"/>
              </a:spcBef>
              <a:spcAft>
                <a:spcPts val="0"/>
              </a:spcAft>
              <a:buClr>
                <a:schemeClr val="dk1"/>
              </a:buClr>
              <a:buSzPts val="1100"/>
              <a:buFont typeface="Arial"/>
              <a:buNone/>
            </a:pPr>
            <a:r>
              <a:rPr lang="en" sz="1800">
                <a:solidFill>
                  <a:schemeClr val="dk1"/>
                </a:solidFill>
                <a:latin typeface="Times New Roman"/>
                <a:ea typeface="Times New Roman"/>
                <a:cs typeface="Times New Roman"/>
                <a:sym typeface="Times New Roman"/>
              </a:rPr>
              <a:t>Philip Schmitz, Adam Chapman, Funakoshi Silva, Nick Alfano, </a:t>
            </a:r>
            <a:endParaRPr sz="1800">
              <a:solidFill>
                <a:schemeClr val="dk1"/>
              </a:solidFill>
              <a:latin typeface="Times New Roman"/>
              <a:ea typeface="Times New Roman"/>
              <a:cs typeface="Times New Roman"/>
              <a:sym typeface="Times New Roman"/>
            </a:endParaRPr>
          </a:p>
          <a:p>
            <a:pPr indent="0" lvl="0" marL="0" rtl="0" algn="ctr">
              <a:lnSpc>
                <a:spcPct val="115000"/>
              </a:lnSpc>
              <a:spcBef>
                <a:spcPts val="480"/>
              </a:spcBef>
              <a:spcAft>
                <a:spcPts val="0"/>
              </a:spcAft>
              <a:buClr>
                <a:schemeClr val="dk1"/>
              </a:buClr>
              <a:buSzPts val="1100"/>
              <a:buFont typeface="Arial"/>
              <a:buNone/>
            </a:pPr>
            <a:r>
              <a:rPr lang="en" sz="1800">
                <a:solidFill>
                  <a:schemeClr val="dk1"/>
                </a:solidFill>
                <a:latin typeface="Times New Roman"/>
                <a:ea typeface="Times New Roman"/>
                <a:cs typeface="Times New Roman"/>
                <a:sym typeface="Times New Roman"/>
              </a:rPr>
              <a:t>Parwesh Rallapalli, Paul Hanvey, Yacer Mirza</a:t>
            </a:r>
            <a:endParaRPr sz="1800">
              <a:solidFill>
                <a:schemeClr val="dk1"/>
              </a:solidFill>
              <a:latin typeface="Times New Roman"/>
              <a:ea typeface="Times New Roman"/>
              <a:cs typeface="Times New Roman"/>
              <a:sym typeface="Times New Roman"/>
            </a:endParaRPr>
          </a:p>
          <a:p>
            <a:pPr indent="0" lvl="0" marL="0" rtl="0" algn="ctr">
              <a:lnSpc>
                <a:spcPct val="115000"/>
              </a:lnSpc>
              <a:spcBef>
                <a:spcPts val="480"/>
              </a:spcBef>
              <a:spcAft>
                <a:spcPts val="0"/>
              </a:spcAft>
              <a:buClr>
                <a:schemeClr val="dk1"/>
              </a:buClr>
              <a:buSzPts val="1100"/>
              <a:buFont typeface="Arial"/>
              <a:buNone/>
            </a:pPr>
            <a:r>
              <a:t/>
            </a:r>
            <a:endParaRPr sz="1800">
              <a:solidFill>
                <a:schemeClr val="dk1"/>
              </a:solidFill>
              <a:latin typeface="Times New Roman"/>
              <a:ea typeface="Times New Roman"/>
              <a:cs typeface="Times New Roman"/>
              <a:sym typeface="Times New Roman"/>
            </a:endParaRPr>
          </a:p>
          <a:p>
            <a:pPr indent="0" lvl="0" marL="0" rtl="0" algn="ctr">
              <a:lnSpc>
                <a:spcPct val="115000"/>
              </a:lnSpc>
              <a:spcBef>
                <a:spcPts val="480"/>
              </a:spcBef>
              <a:spcAft>
                <a:spcPts val="0"/>
              </a:spcAft>
              <a:buClr>
                <a:schemeClr val="dk1"/>
              </a:buClr>
              <a:buSzPts val="1100"/>
              <a:buFont typeface="Arial"/>
              <a:buNone/>
            </a:pPr>
            <a:r>
              <a:rPr lang="en" sz="1800">
                <a:solidFill>
                  <a:schemeClr val="dk1"/>
                </a:solidFill>
                <a:latin typeface="Times New Roman"/>
                <a:ea typeface="Times New Roman"/>
                <a:cs typeface="Times New Roman"/>
                <a:sym typeface="Times New Roman"/>
              </a:rPr>
              <a:t>Facilitator: Dr. Sunil Chakrapani</a:t>
            </a:r>
            <a:endParaRPr sz="1800">
              <a:solidFill>
                <a:schemeClr val="dk1"/>
              </a:solidFill>
              <a:latin typeface="Times New Roman"/>
              <a:ea typeface="Times New Roman"/>
              <a:cs typeface="Times New Roman"/>
              <a:sym typeface="Times New Roman"/>
            </a:endParaRPr>
          </a:p>
          <a:p>
            <a:pPr indent="0" lvl="0" marL="0" rtl="0" algn="ctr">
              <a:lnSpc>
                <a:spcPct val="115000"/>
              </a:lnSpc>
              <a:spcBef>
                <a:spcPts val="480"/>
              </a:spcBef>
              <a:spcAft>
                <a:spcPts val="0"/>
              </a:spcAft>
              <a:buClr>
                <a:schemeClr val="dk1"/>
              </a:buClr>
              <a:buSzPts val="1100"/>
              <a:buFont typeface="Arial"/>
              <a:buNone/>
            </a:pPr>
            <a:r>
              <a:rPr lang="en" sz="1800">
                <a:solidFill>
                  <a:schemeClr val="dk1"/>
                </a:solidFill>
                <a:latin typeface="Times New Roman"/>
                <a:ea typeface="Times New Roman"/>
                <a:cs typeface="Times New Roman"/>
                <a:sym typeface="Times New Roman"/>
              </a:rPr>
              <a:t>Sponsor: MSU ECE Smart MicroSystems Lab</a:t>
            </a:r>
            <a:endParaRPr sz="1800">
              <a:solidFill>
                <a:schemeClr val="dk1"/>
              </a:solidFill>
              <a:latin typeface="Times New Roman"/>
              <a:ea typeface="Times New Roman"/>
              <a:cs typeface="Times New Roman"/>
              <a:sym typeface="Times New Roman"/>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3"/>
          <p:cNvSpPr txBox="1"/>
          <p:nvPr>
            <p:ph type="title"/>
          </p:nvPr>
        </p:nvSpPr>
        <p:spPr>
          <a:xfrm>
            <a:off x="311700" y="445025"/>
            <a:ext cx="85206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2400">
                <a:latin typeface="Times New Roman"/>
                <a:ea typeface="Times New Roman"/>
                <a:cs typeface="Times New Roman"/>
                <a:sym typeface="Times New Roman"/>
              </a:rPr>
              <a:t>Implementation Details</a:t>
            </a:r>
            <a:endParaRPr b="1" sz="2400">
              <a:latin typeface="Times New Roman"/>
              <a:ea typeface="Times New Roman"/>
              <a:cs typeface="Times New Roman"/>
              <a:sym typeface="Times New Roman"/>
            </a:endParaRPr>
          </a:p>
        </p:txBody>
      </p:sp>
      <p:sp>
        <p:nvSpPr>
          <p:cNvPr id="93" name="Google Shape;93;p13"/>
          <p:cNvSpPr txBox="1"/>
          <p:nvPr>
            <p:ph idx="1" type="body"/>
          </p:nvPr>
        </p:nvSpPr>
        <p:spPr>
          <a:xfrm>
            <a:off x="311700" y="1152475"/>
            <a:ext cx="3342300" cy="3416400"/>
          </a:xfrm>
          <a:prstGeom prst="rect">
            <a:avLst/>
          </a:prstGeom>
        </p:spPr>
        <p:txBody>
          <a:bodyPr anchorCtr="0" anchor="ctr" bIns="91425" lIns="91425" spcFirstLastPara="1" rIns="91425" wrap="square" tIns="91425">
            <a:noAutofit/>
          </a:bodyPr>
          <a:lstStyle/>
          <a:p>
            <a:pPr indent="-342900" lvl="0" marL="457200" rtl="0" algn="l">
              <a:spcBef>
                <a:spcPts val="0"/>
              </a:spcBef>
              <a:spcAft>
                <a:spcPts val="0"/>
              </a:spcAft>
              <a:buSzPts val="1800"/>
              <a:buFont typeface="Times New Roman"/>
              <a:buChar char="●"/>
            </a:pPr>
            <a:r>
              <a:rPr lang="en" sz="1800">
                <a:latin typeface="Times New Roman"/>
                <a:ea typeface="Times New Roman"/>
                <a:cs typeface="Times New Roman"/>
                <a:sym typeface="Times New Roman"/>
              </a:rPr>
              <a:t>Raspberry Pi will interface with depth sensor to control relay on PCB</a:t>
            </a:r>
            <a:endParaRPr sz="1800">
              <a:latin typeface="Times New Roman"/>
              <a:ea typeface="Times New Roman"/>
              <a:cs typeface="Times New Roman"/>
              <a:sym typeface="Times New Roman"/>
            </a:endParaRPr>
          </a:p>
          <a:p>
            <a:pPr indent="0" lvl="0" marL="457200" rtl="0" algn="l">
              <a:spcBef>
                <a:spcPts val="0"/>
              </a:spcBef>
              <a:spcAft>
                <a:spcPts val="0"/>
              </a:spcAft>
              <a:buNone/>
            </a:pPr>
            <a:r>
              <a:t/>
            </a:r>
            <a:endParaRPr sz="1800">
              <a:latin typeface="Times New Roman"/>
              <a:ea typeface="Times New Roman"/>
              <a:cs typeface="Times New Roman"/>
              <a:sym typeface="Times New Roman"/>
            </a:endParaRPr>
          </a:p>
          <a:p>
            <a:pPr indent="-342900" lvl="0" marL="457200" rtl="0" algn="l">
              <a:spcBef>
                <a:spcPts val="0"/>
              </a:spcBef>
              <a:spcAft>
                <a:spcPts val="0"/>
              </a:spcAft>
              <a:buSzPts val="1800"/>
              <a:buFont typeface="Times New Roman"/>
              <a:buChar char="●"/>
            </a:pPr>
            <a:r>
              <a:rPr lang="en" sz="1800">
                <a:latin typeface="Times New Roman"/>
                <a:ea typeface="Times New Roman"/>
                <a:cs typeface="Times New Roman"/>
                <a:sym typeface="Times New Roman"/>
              </a:rPr>
              <a:t>Location data/state will be sent to RPI from PixHawk</a:t>
            </a:r>
            <a:endParaRPr sz="1800">
              <a:latin typeface="Times New Roman"/>
              <a:ea typeface="Times New Roman"/>
              <a:cs typeface="Times New Roman"/>
              <a:sym typeface="Times New Roman"/>
            </a:endParaRPr>
          </a:p>
          <a:p>
            <a:pPr indent="0" lvl="0" marL="457200" rtl="0" algn="l">
              <a:spcBef>
                <a:spcPts val="0"/>
              </a:spcBef>
              <a:spcAft>
                <a:spcPts val="0"/>
              </a:spcAft>
              <a:buNone/>
            </a:pPr>
            <a:r>
              <a:t/>
            </a:r>
            <a:endParaRPr sz="1800">
              <a:latin typeface="Times New Roman"/>
              <a:ea typeface="Times New Roman"/>
              <a:cs typeface="Times New Roman"/>
              <a:sym typeface="Times New Roman"/>
            </a:endParaRPr>
          </a:p>
          <a:p>
            <a:pPr indent="-342900" lvl="0" marL="457200" rtl="0" algn="l">
              <a:spcBef>
                <a:spcPts val="0"/>
              </a:spcBef>
              <a:spcAft>
                <a:spcPts val="0"/>
              </a:spcAft>
              <a:buSzPts val="1800"/>
              <a:buFont typeface="Times New Roman"/>
              <a:buChar char="●"/>
            </a:pPr>
            <a:r>
              <a:rPr lang="en" sz="1800">
                <a:latin typeface="Times New Roman"/>
                <a:ea typeface="Times New Roman"/>
                <a:cs typeface="Times New Roman"/>
                <a:sym typeface="Times New Roman"/>
              </a:rPr>
              <a:t>Host Computer will communicate with both controllers using </a:t>
            </a:r>
            <a:r>
              <a:rPr lang="en" sz="1800">
                <a:latin typeface="Times New Roman"/>
                <a:ea typeface="Times New Roman"/>
                <a:cs typeface="Times New Roman"/>
                <a:sym typeface="Times New Roman"/>
              </a:rPr>
              <a:t>XBee</a:t>
            </a:r>
            <a:r>
              <a:rPr lang="en" sz="1800">
                <a:latin typeface="Times New Roman"/>
                <a:ea typeface="Times New Roman"/>
                <a:cs typeface="Times New Roman"/>
                <a:sym typeface="Times New Roman"/>
              </a:rPr>
              <a:t> radio</a:t>
            </a:r>
            <a:endParaRPr sz="1800">
              <a:latin typeface="Times New Roman"/>
              <a:ea typeface="Times New Roman"/>
              <a:cs typeface="Times New Roman"/>
              <a:sym typeface="Times New Roman"/>
            </a:endParaRPr>
          </a:p>
        </p:txBody>
      </p:sp>
      <p:pic>
        <p:nvPicPr>
          <p:cNvPr id="94" name="Google Shape;94;p13"/>
          <p:cNvPicPr preferRelativeResize="0"/>
          <p:nvPr/>
        </p:nvPicPr>
        <p:blipFill>
          <a:blip r:embed="rId3">
            <a:alphaModFix/>
          </a:blip>
          <a:stretch>
            <a:fillRect/>
          </a:stretch>
        </p:blipFill>
        <p:spPr>
          <a:xfrm>
            <a:off x="3654000" y="1481200"/>
            <a:ext cx="5112875" cy="26019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14"/>
          <p:cNvSpPr txBox="1"/>
          <p:nvPr>
            <p:ph type="title"/>
          </p:nvPr>
        </p:nvSpPr>
        <p:spPr>
          <a:xfrm>
            <a:off x="311700" y="445025"/>
            <a:ext cx="85206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2400">
                <a:latin typeface="Times New Roman"/>
                <a:ea typeface="Times New Roman"/>
                <a:cs typeface="Times New Roman"/>
                <a:sym typeface="Times New Roman"/>
              </a:rPr>
              <a:t>State Machine Flowchart</a:t>
            </a:r>
            <a:endParaRPr b="1" sz="2400">
              <a:latin typeface="Times New Roman"/>
              <a:ea typeface="Times New Roman"/>
              <a:cs typeface="Times New Roman"/>
              <a:sym typeface="Times New Roman"/>
            </a:endParaRPr>
          </a:p>
        </p:txBody>
      </p:sp>
      <p:pic>
        <p:nvPicPr>
          <p:cNvPr id="100" name="Google Shape;100;p14"/>
          <p:cNvPicPr preferRelativeResize="0"/>
          <p:nvPr/>
        </p:nvPicPr>
        <p:blipFill>
          <a:blip r:embed="rId3">
            <a:alphaModFix/>
          </a:blip>
          <a:stretch>
            <a:fillRect/>
          </a:stretch>
        </p:blipFill>
        <p:spPr>
          <a:xfrm>
            <a:off x="2139026" y="1079149"/>
            <a:ext cx="4865950" cy="38678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15"/>
          <p:cNvSpPr txBox="1"/>
          <p:nvPr>
            <p:ph type="title"/>
          </p:nvPr>
        </p:nvSpPr>
        <p:spPr>
          <a:xfrm>
            <a:off x="311700" y="445025"/>
            <a:ext cx="85206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2400">
                <a:latin typeface="Times New Roman"/>
                <a:ea typeface="Times New Roman"/>
                <a:cs typeface="Times New Roman"/>
                <a:sym typeface="Times New Roman"/>
              </a:rPr>
              <a:t>Power Distribution Board</a:t>
            </a:r>
            <a:endParaRPr b="1" sz="2400">
              <a:latin typeface="Times New Roman"/>
              <a:ea typeface="Times New Roman"/>
              <a:cs typeface="Times New Roman"/>
              <a:sym typeface="Times New Roman"/>
            </a:endParaRPr>
          </a:p>
        </p:txBody>
      </p:sp>
      <p:sp>
        <p:nvSpPr>
          <p:cNvPr id="106" name="Google Shape;106;p15"/>
          <p:cNvSpPr txBox="1"/>
          <p:nvPr>
            <p:ph idx="1" type="body"/>
          </p:nvPr>
        </p:nvSpPr>
        <p:spPr>
          <a:xfrm>
            <a:off x="311700" y="1152475"/>
            <a:ext cx="8520600" cy="3416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800">
                <a:latin typeface="Times New Roman"/>
                <a:ea typeface="Times New Roman"/>
                <a:cs typeface="Times New Roman"/>
                <a:sym typeface="Times New Roman"/>
              </a:rPr>
              <a:t>Requirements</a:t>
            </a:r>
            <a:r>
              <a:rPr lang="en" sz="1800">
                <a:latin typeface="Times New Roman"/>
                <a:ea typeface="Times New Roman"/>
                <a:cs typeface="Times New Roman"/>
                <a:sym typeface="Times New Roman"/>
              </a:rPr>
              <a:t>: Needed to have two 18.5V inputs, two 18.5V outputs, one 12V output, one 7V output and one 5V output. Needed to protect the batteries with fuses. Needed to be compact.</a:t>
            </a:r>
            <a:endParaRPr sz="1800">
              <a:latin typeface="Times New Roman"/>
              <a:ea typeface="Times New Roman"/>
              <a:cs typeface="Times New Roman"/>
              <a:sym typeface="Times New Roman"/>
            </a:endParaRPr>
          </a:p>
          <a:p>
            <a:pPr indent="0" lvl="0" marL="0" rtl="0" algn="l">
              <a:spcBef>
                <a:spcPts val="0"/>
              </a:spcBef>
              <a:spcAft>
                <a:spcPts val="0"/>
              </a:spcAft>
              <a:buNone/>
            </a:pPr>
            <a:r>
              <a:t/>
            </a:r>
            <a:endParaRPr sz="1800">
              <a:latin typeface="Times New Roman"/>
              <a:ea typeface="Times New Roman"/>
              <a:cs typeface="Times New Roman"/>
              <a:sym typeface="Times New Roman"/>
            </a:endParaRPr>
          </a:p>
          <a:p>
            <a:pPr indent="0" lvl="0" marL="0" rtl="0" algn="l">
              <a:spcBef>
                <a:spcPts val="0"/>
              </a:spcBef>
              <a:spcAft>
                <a:spcPts val="0"/>
              </a:spcAft>
              <a:buNone/>
            </a:pPr>
            <a:r>
              <a:t/>
            </a:r>
            <a:endParaRPr sz="1800">
              <a:latin typeface="Times New Roman"/>
              <a:ea typeface="Times New Roman"/>
              <a:cs typeface="Times New Roman"/>
              <a:sym typeface="Times New Roman"/>
            </a:endParaRPr>
          </a:p>
          <a:p>
            <a:pPr indent="0" lvl="0" marL="0" rtl="0" algn="l">
              <a:spcBef>
                <a:spcPts val="0"/>
              </a:spcBef>
              <a:spcAft>
                <a:spcPts val="0"/>
              </a:spcAft>
              <a:buNone/>
            </a:pPr>
            <a:r>
              <a:rPr lang="en" sz="1800">
                <a:latin typeface="Times New Roman"/>
                <a:ea typeface="Times New Roman"/>
                <a:cs typeface="Times New Roman"/>
                <a:sym typeface="Times New Roman"/>
              </a:rPr>
              <a:t>To meet these requirements the board would have to utilize DC to DC converters to appropriately power all of our devices. To do this we used 3 buck converters each powering a component. The final dimensions for the board were 3 inches by 3 inches, this will fit nicely in our case.</a:t>
            </a:r>
            <a:endParaRPr sz="1800">
              <a:latin typeface="Times New Roman"/>
              <a:ea typeface="Times New Roman"/>
              <a:cs typeface="Times New Roman"/>
              <a:sym typeface="Times New Roman"/>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16"/>
          <p:cNvSpPr txBox="1"/>
          <p:nvPr>
            <p:ph type="title"/>
          </p:nvPr>
        </p:nvSpPr>
        <p:spPr>
          <a:xfrm>
            <a:off x="311700" y="445025"/>
            <a:ext cx="85206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2400">
                <a:latin typeface="Times New Roman"/>
                <a:ea typeface="Times New Roman"/>
                <a:cs typeface="Times New Roman"/>
                <a:sym typeface="Times New Roman"/>
              </a:rPr>
              <a:t>Power Distribution Board</a:t>
            </a:r>
            <a:endParaRPr b="1" sz="2400">
              <a:latin typeface="Times New Roman"/>
              <a:ea typeface="Times New Roman"/>
              <a:cs typeface="Times New Roman"/>
              <a:sym typeface="Times New Roman"/>
            </a:endParaRPr>
          </a:p>
        </p:txBody>
      </p:sp>
      <p:pic>
        <p:nvPicPr>
          <p:cNvPr id="112" name="Google Shape;112;p16"/>
          <p:cNvPicPr preferRelativeResize="0"/>
          <p:nvPr/>
        </p:nvPicPr>
        <p:blipFill>
          <a:blip r:embed="rId3">
            <a:alphaModFix/>
          </a:blip>
          <a:stretch>
            <a:fillRect/>
          </a:stretch>
        </p:blipFill>
        <p:spPr>
          <a:xfrm>
            <a:off x="5054726" y="720700"/>
            <a:ext cx="3900926" cy="4279951"/>
          </a:xfrm>
          <a:prstGeom prst="rect">
            <a:avLst/>
          </a:prstGeom>
          <a:noFill/>
          <a:ln>
            <a:noFill/>
          </a:ln>
        </p:spPr>
      </p:pic>
      <p:pic>
        <p:nvPicPr>
          <p:cNvPr id="113" name="Google Shape;113;p16"/>
          <p:cNvPicPr preferRelativeResize="0"/>
          <p:nvPr/>
        </p:nvPicPr>
        <p:blipFill>
          <a:blip r:embed="rId4">
            <a:alphaModFix/>
          </a:blip>
          <a:stretch>
            <a:fillRect/>
          </a:stretch>
        </p:blipFill>
        <p:spPr>
          <a:xfrm>
            <a:off x="139375" y="1310325"/>
            <a:ext cx="4373501" cy="310070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17"/>
          <p:cNvSpPr txBox="1"/>
          <p:nvPr>
            <p:ph type="title"/>
          </p:nvPr>
        </p:nvSpPr>
        <p:spPr>
          <a:xfrm>
            <a:off x="311700" y="445025"/>
            <a:ext cx="85206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2400">
                <a:latin typeface="Times New Roman"/>
                <a:ea typeface="Times New Roman"/>
                <a:cs typeface="Times New Roman"/>
                <a:sym typeface="Times New Roman"/>
              </a:rPr>
              <a:t>Controlling the Winch - Relay</a:t>
            </a:r>
            <a:endParaRPr b="1" sz="2400">
              <a:latin typeface="Times New Roman"/>
              <a:ea typeface="Times New Roman"/>
              <a:cs typeface="Times New Roman"/>
              <a:sym typeface="Times New Roman"/>
            </a:endParaRPr>
          </a:p>
        </p:txBody>
      </p:sp>
      <p:sp>
        <p:nvSpPr>
          <p:cNvPr id="119" name="Google Shape;119;p17"/>
          <p:cNvSpPr txBox="1"/>
          <p:nvPr>
            <p:ph idx="1" type="body"/>
          </p:nvPr>
        </p:nvSpPr>
        <p:spPr>
          <a:xfrm>
            <a:off x="311700" y="1152475"/>
            <a:ext cx="4260300" cy="3416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600">
                <a:latin typeface="Times New Roman"/>
                <a:ea typeface="Times New Roman"/>
                <a:cs typeface="Times New Roman"/>
                <a:sym typeface="Times New Roman"/>
              </a:rPr>
              <a:t>Problem: The Minn Kota DeckHand winch that was provided by the Smart MicroSystems Lab was meant to be operated by hand. Since our watercraft would be unmanned, this became an issue</a:t>
            </a:r>
            <a:endParaRPr sz="1600">
              <a:latin typeface="Times New Roman"/>
              <a:ea typeface="Times New Roman"/>
              <a:cs typeface="Times New Roman"/>
              <a:sym typeface="Times New Roman"/>
            </a:endParaRPr>
          </a:p>
          <a:p>
            <a:pPr indent="0" lvl="0" marL="0" rtl="0" algn="l">
              <a:spcBef>
                <a:spcPts val="0"/>
              </a:spcBef>
              <a:spcAft>
                <a:spcPts val="0"/>
              </a:spcAft>
              <a:buNone/>
            </a:pPr>
            <a:r>
              <a:t/>
            </a:r>
            <a:endParaRPr sz="1600">
              <a:latin typeface="Times New Roman"/>
              <a:ea typeface="Times New Roman"/>
              <a:cs typeface="Times New Roman"/>
              <a:sym typeface="Times New Roman"/>
            </a:endParaRPr>
          </a:p>
          <a:p>
            <a:pPr indent="0" lvl="0" marL="0" rtl="0" algn="l">
              <a:spcBef>
                <a:spcPts val="0"/>
              </a:spcBef>
              <a:spcAft>
                <a:spcPts val="0"/>
              </a:spcAft>
              <a:buNone/>
            </a:pPr>
            <a:r>
              <a:rPr lang="en" sz="1600">
                <a:latin typeface="Times New Roman"/>
                <a:ea typeface="Times New Roman"/>
                <a:cs typeface="Times New Roman"/>
                <a:sym typeface="Times New Roman"/>
              </a:rPr>
              <a:t>Solution: A 4 channel relay was used to replace the 3 position switch that came standard on the winch. A 4 channel relay would allow us to run the electric motor one way using two of the relays and the other way using the remaining two relays.</a:t>
            </a:r>
            <a:endParaRPr sz="1600">
              <a:latin typeface="Times New Roman"/>
              <a:ea typeface="Times New Roman"/>
              <a:cs typeface="Times New Roman"/>
              <a:sym typeface="Times New Roman"/>
            </a:endParaRPr>
          </a:p>
        </p:txBody>
      </p:sp>
      <p:pic>
        <p:nvPicPr>
          <p:cNvPr id="120" name="Google Shape;120;p17"/>
          <p:cNvPicPr preferRelativeResize="0"/>
          <p:nvPr/>
        </p:nvPicPr>
        <p:blipFill rotWithShape="1">
          <a:blip r:embed="rId3">
            <a:alphaModFix/>
          </a:blip>
          <a:srcRect b="15024" l="0" r="0" t="18551"/>
          <a:stretch/>
        </p:blipFill>
        <p:spPr>
          <a:xfrm>
            <a:off x="4974675" y="1215825"/>
            <a:ext cx="3857626" cy="341640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18"/>
          <p:cNvSpPr txBox="1"/>
          <p:nvPr>
            <p:ph type="title"/>
          </p:nvPr>
        </p:nvSpPr>
        <p:spPr>
          <a:xfrm>
            <a:off x="311700" y="445025"/>
            <a:ext cx="85206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2400">
                <a:latin typeface="Times New Roman"/>
                <a:ea typeface="Times New Roman"/>
                <a:cs typeface="Times New Roman"/>
                <a:sym typeface="Times New Roman"/>
              </a:rPr>
              <a:t>Controlling the Winch - Speed Controller</a:t>
            </a:r>
            <a:endParaRPr b="1" sz="2400">
              <a:latin typeface="Times New Roman"/>
              <a:ea typeface="Times New Roman"/>
              <a:cs typeface="Times New Roman"/>
              <a:sym typeface="Times New Roman"/>
            </a:endParaRPr>
          </a:p>
        </p:txBody>
      </p:sp>
      <p:sp>
        <p:nvSpPr>
          <p:cNvPr id="126" name="Google Shape;126;p18"/>
          <p:cNvSpPr txBox="1"/>
          <p:nvPr>
            <p:ph idx="1" type="body"/>
          </p:nvPr>
        </p:nvSpPr>
        <p:spPr>
          <a:xfrm>
            <a:off x="311700" y="1152475"/>
            <a:ext cx="4312500" cy="3416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600">
                <a:latin typeface="Times New Roman"/>
                <a:ea typeface="Times New Roman"/>
                <a:cs typeface="Times New Roman"/>
                <a:sym typeface="Times New Roman"/>
              </a:rPr>
              <a:t>Problem: The winch could only be turned on and off, there was no control over the speed. Full power made the winch run too fast. The team concluded that this would negatively impact the sensors ability to accurately sense the depth.</a:t>
            </a:r>
            <a:endParaRPr sz="1600">
              <a:latin typeface="Times New Roman"/>
              <a:ea typeface="Times New Roman"/>
              <a:cs typeface="Times New Roman"/>
              <a:sym typeface="Times New Roman"/>
            </a:endParaRPr>
          </a:p>
          <a:p>
            <a:pPr indent="0" lvl="0" marL="0" rtl="0" algn="l">
              <a:spcBef>
                <a:spcPts val="0"/>
              </a:spcBef>
              <a:spcAft>
                <a:spcPts val="0"/>
              </a:spcAft>
              <a:buNone/>
            </a:pPr>
            <a:r>
              <a:t/>
            </a:r>
            <a:endParaRPr sz="1600">
              <a:latin typeface="Times New Roman"/>
              <a:ea typeface="Times New Roman"/>
              <a:cs typeface="Times New Roman"/>
              <a:sym typeface="Times New Roman"/>
            </a:endParaRPr>
          </a:p>
          <a:p>
            <a:pPr indent="0" lvl="0" marL="0" rtl="0" algn="l">
              <a:spcBef>
                <a:spcPts val="0"/>
              </a:spcBef>
              <a:spcAft>
                <a:spcPts val="0"/>
              </a:spcAft>
              <a:buNone/>
            </a:pPr>
            <a:r>
              <a:rPr lang="en" sz="1600">
                <a:latin typeface="Times New Roman"/>
                <a:ea typeface="Times New Roman"/>
                <a:cs typeface="Times New Roman"/>
                <a:sym typeface="Times New Roman"/>
              </a:rPr>
              <a:t>Solution: We used a PWM speed controller with an adjustable POT to have full control over the speed of the winch. We believe this led us to more accurate results</a:t>
            </a:r>
            <a:endParaRPr sz="1600">
              <a:latin typeface="Times New Roman"/>
              <a:ea typeface="Times New Roman"/>
              <a:cs typeface="Times New Roman"/>
              <a:sym typeface="Times New Roman"/>
            </a:endParaRPr>
          </a:p>
        </p:txBody>
      </p:sp>
      <p:pic>
        <p:nvPicPr>
          <p:cNvPr id="127" name="Google Shape;127;p18"/>
          <p:cNvPicPr preferRelativeResize="0"/>
          <p:nvPr/>
        </p:nvPicPr>
        <p:blipFill>
          <a:blip r:embed="rId3">
            <a:alphaModFix/>
          </a:blip>
          <a:stretch>
            <a:fillRect/>
          </a:stretch>
        </p:blipFill>
        <p:spPr>
          <a:xfrm>
            <a:off x="4778500" y="1023713"/>
            <a:ext cx="3745649" cy="367392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19"/>
          <p:cNvSpPr txBox="1"/>
          <p:nvPr>
            <p:ph type="title"/>
          </p:nvPr>
        </p:nvSpPr>
        <p:spPr>
          <a:xfrm>
            <a:off x="311700" y="445025"/>
            <a:ext cx="85206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2400">
                <a:latin typeface="Times New Roman"/>
                <a:ea typeface="Times New Roman"/>
                <a:cs typeface="Times New Roman"/>
                <a:sym typeface="Times New Roman"/>
              </a:rPr>
              <a:t>Winch Automation - Sensor Control</a:t>
            </a:r>
            <a:endParaRPr b="1" sz="2400">
              <a:latin typeface="Times New Roman"/>
              <a:ea typeface="Times New Roman"/>
              <a:cs typeface="Times New Roman"/>
              <a:sym typeface="Times New Roman"/>
            </a:endParaRPr>
          </a:p>
        </p:txBody>
      </p:sp>
      <p:pic>
        <p:nvPicPr>
          <p:cNvPr id="133" name="Google Shape;133;p19"/>
          <p:cNvPicPr preferRelativeResize="0"/>
          <p:nvPr/>
        </p:nvPicPr>
        <p:blipFill>
          <a:blip r:embed="rId3">
            <a:alphaModFix/>
          </a:blip>
          <a:stretch>
            <a:fillRect/>
          </a:stretch>
        </p:blipFill>
        <p:spPr>
          <a:xfrm>
            <a:off x="5382795" y="445025"/>
            <a:ext cx="3605930" cy="4503025"/>
          </a:xfrm>
          <a:prstGeom prst="rect">
            <a:avLst/>
          </a:prstGeom>
          <a:noFill/>
          <a:ln>
            <a:noFill/>
          </a:ln>
        </p:spPr>
      </p:pic>
      <p:sp>
        <p:nvSpPr>
          <p:cNvPr id="134" name="Google Shape;134;p19"/>
          <p:cNvSpPr txBox="1"/>
          <p:nvPr/>
        </p:nvSpPr>
        <p:spPr>
          <a:xfrm>
            <a:off x="366900" y="1688875"/>
            <a:ext cx="4508700" cy="288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6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1600">
                <a:solidFill>
                  <a:schemeClr val="dk1"/>
                </a:solidFill>
                <a:latin typeface="Times New Roman"/>
                <a:ea typeface="Times New Roman"/>
                <a:cs typeface="Times New Roman"/>
                <a:sym typeface="Times New Roman"/>
              </a:rPr>
              <a:t>Problem: Automation of the winch in order to allow autonomous behaviour given a depth value.</a:t>
            </a:r>
            <a:endParaRPr sz="16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6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6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1600">
                <a:solidFill>
                  <a:schemeClr val="dk1"/>
                </a:solidFill>
                <a:latin typeface="Times New Roman"/>
                <a:ea typeface="Times New Roman"/>
                <a:cs typeface="Times New Roman"/>
                <a:sym typeface="Times New Roman"/>
              </a:rPr>
              <a:t>Solution: We used the </a:t>
            </a:r>
            <a:r>
              <a:rPr lang="en" sz="1600">
                <a:solidFill>
                  <a:schemeClr val="dk1"/>
                </a:solidFill>
                <a:latin typeface="Times New Roman"/>
                <a:ea typeface="Times New Roman"/>
                <a:cs typeface="Times New Roman"/>
                <a:sym typeface="Times New Roman"/>
              </a:rPr>
              <a:t>microcontroller peripherals, and supporting functions to generate logic to our system.</a:t>
            </a:r>
            <a:endParaRPr sz="1600">
              <a:solidFill>
                <a:schemeClr val="dk1"/>
              </a:solidFill>
              <a:latin typeface="Times New Roman"/>
              <a:ea typeface="Times New Roman"/>
              <a:cs typeface="Times New Roman"/>
              <a:sym typeface="Times New Roman"/>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0"/>
          <p:cNvSpPr txBox="1"/>
          <p:nvPr>
            <p:ph type="title"/>
          </p:nvPr>
        </p:nvSpPr>
        <p:spPr>
          <a:xfrm>
            <a:off x="311700" y="445025"/>
            <a:ext cx="85206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2400">
                <a:solidFill>
                  <a:schemeClr val="dk1"/>
                </a:solidFill>
                <a:latin typeface="Times New Roman"/>
                <a:ea typeface="Times New Roman"/>
                <a:cs typeface="Times New Roman"/>
                <a:sym typeface="Times New Roman"/>
              </a:rPr>
              <a:t>Winch Automation - Sensor Control</a:t>
            </a:r>
            <a:endParaRPr b="1" sz="24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
        <p:nvSpPr>
          <p:cNvPr id="140" name="Google Shape;140;p20"/>
          <p:cNvSpPr txBox="1"/>
          <p:nvPr>
            <p:ph idx="1" type="body"/>
          </p:nvPr>
        </p:nvSpPr>
        <p:spPr>
          <a:xfrm>
            <a:off x="311700" y="1152475"/>
            <a:ext cx="8520600" cy="3416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pic>
        <p:nvPicPr>
          <p:cNvPr id="141" name="Google Shape;141;p20"/>
          <p:cNvPicPr preferRelativeResize="0"/>
          <p:nvPr/>
        </p:nvPicPr>
        <p:blipFill rotWithShape="1">
          <a:blip r:embed="rId3">
            <a:alphaModFix/>
          </a:blip>
          <a:srcRect b="0" l="0" r="13569" t="0"/>
          <a:stretch/>
        </p:blipFill>
        <p:spPr>
          <a:xfrm>
            <a:off x="5311377" y="389825"/>
            <a:ext cx="3685398" cy="4616950"/>
          </a:xfrm>
          <a:prstGeom prst="rect">
            <a:avLst/>
          </a:prstGeom>
          <a:noFill/>
          <a:ln>
            <a:noFill/>
          </a:ln>
        </p:spPr>
      </p:pic>
      <p:pic>
        <p:nvPicPr>
          <p:cNvPr id="142" name="Google Shape;142;p20"/>
          <p:cNvPicPr preferRelativeResize="0"/>
          <p:nvPr/>
        </p:nvPicPr>
        <p:blipFill rotWithShape="1">
          <a:blip r:embed="rId4">
            <a:alphaModFix/>
          </a:blip>
          <a:srcRect b="18098" l="0" r="0" t="10452"/>
          <a:stretch/>
        </p:blipFill>
        <p:spPr>
          <a:xfrm>
            <a:off x="311700" y="1630925"/>
            <a:ext cx="4391025" cy="26407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21"/>
          <p:cNvSpPr txBox="1"/>
          <p:nvPr>
            <p:ph type="title"/>
          </p:nvPr>
        </p:nvSpPr>
        <p:spPr>
          <a:xfrm>
            <a:off x="311700" y="445025"/>
            <a:ext cx="85206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2400">
                <a:solidFill>
                  <a:schemeClr val="dk1"/>
                </a:solidFill>
                <a:latin typeface="Times New Roman"/>
                <a:ea typeface="Times New Roman"/>
                <a:cs typeface="Times New Roman"/>
                <a:sym typeface="Times New Roman"/>
              </a:rPr>
              <a:t>Winch Automation - Sensor Control</a:t>
            </a:r>
            <a:endParaRPr/>
          </a:p>
        </p:txBody>
      </p:sp>
      <p:sp>
        <p:nvSpPr>
          <p:cNvPr id="148" name="Google Shape;148;p21"/>
          <p:cNvSpPr txBox="1"/>
          <p:nvPr>
            <p:ph idx="1" type="body"/>
          </p:nvPr>
        </p:nvSpPr>
        <p:spPr>
          <a:xfrm>
            <a:off x="311700" y="1152475"/>
            <a:ext cx="8520600" cy="3416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9" name="Google Shape;149;p21"/>
          <p:cNvPicPr preferRelativeResize="0"/>
          <p:nvPr/>
        </p:nvPicPr>
        <p:blipFill>
          <a:blip r:embed="rId3">
            <a:alphaModFix/>
          </a:blip>
          <a:stretch>
            <a:fillRect/>
          </a:stretch>
        </p:blipFill>
        <p:spPr>
          <a:xfrm>
            <a:off x="1776388" y="1527463"/>
            <a:ext cx="5591235" cy="572700"/>
          </a:xfrm>
          <a:prstGeom prst="rect">
            <a:avLst/>
          </a:prstGeom>
          <a:noFill/>
          <a:ln>
            <a:noFill/>
          </a:ln>
        </p:spPr>
      </p:pic>
      <p:pic>
        <p:nvPicPr>
          <p:cNvPr id="150" name="Google Shape;150;p21"/>
          <p:cNvPicPr preferRelativeResize="0"/>
          <p:nvPr/>
        </p:nvPicPr>
        <p:blipFill>
          <a:blip r:embed="rId4">
            <a:alphaModFix/>
          </a:blip>
          <a:stretch>
            <a:fillRect/>
          </a:stretch>
        </p:blipFill>
        <p:spPr>
          <a:xfrm>
            <a:off x="1776400" y="3455512"/>
            <a:ext cx="1791500" cy="642750"/>
          </a:xfrm>
          <a:prstGeom prst="rect">
            <a:avLst/>
          </a:prstGeom>
          <a:noFill/>
          <a:ln>
            <a:noFill/>
          </a:ln>
        </p:spPr>
      </p:pic>
      <p:pic>
        <p:nvPicPr>
          <p:cNvPr id="151" name="Google Shape;151;p21"/>
          <p:cNvPicPr preferRelativeResize="0"/>
          <p:nvPr/>
        </p:nvPicPr>
        <p:blipFill rotWithShape="1">
          <a:blip r:embed="rId5">
            <a:alphaModFix/>
          </a:blip>
          <a:srcRect b="0" l="21642" r="0" t="14595"/>
          <a:stretch/>
        </p:blipFill>
        <p:spPr>
          <a:xfrm>
            <a:off x="4572000" y="2845450"/>
            <a:ext cx="1851025" cy="1862850"/>
          </a:xfrm>
          <a:prstGeom prst="rect">
            <a:avLst/>
          </a:prstGeom>
          <a:noFill/>
          <a:ln>
            <a:noFill/>
          </a:ln>
        </p:spPr>
      </p:pic>
      <p:sp>
        <p:nvSpPr>
          <p:cNvPr id="152" name="Google Shape;152;p21"/>
          <p:cNvSpPr txBox="1"/>
          <p:nvPr/>
        </p:nvSpPr>
        <p:spPr>
          <a:xfrm>
            <a:off x="1776400" y="2845450"/>
            <a:ext cx="1306500" cy="50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Pressure vs Depth in Fluid</a:t>
            </a:r>
            <a:endParaRPr>
              <a:solidFill>
                <a:schemeClr val="dk1"/>
              </a:solidFill>
            </a:endParaRPr>
          </a:p>
          <a:p>
            <a:pPr indent="0" lvl="0" marL="0" rtl="0" algn="l">
              <a:spcBef>
                <a:spcPts val="0"/>
              </a:spcBef>
              <a:spcAft>
                <a:spcPts val="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22"/>
          <p:cNvSpPr txBox="1"/>
          <p:nvPr>
            <p:ph type="title"/>
          </p:nvPr>
        </p:nvSpPr>
        <p:spPr>
          <a:xfrm>
            <a:off x="311700" y="445025"/>
            <a:ext cx="85206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2400">
                <a:solidFill>
                  <a:schemeClr val="dk1"/>
                </a:solidFill>
                <a:latin typeface="Times New Roman"/>
                <a:ea typeface="Times New Roman"/>
                <a:cs typeface="Times New Roman"/>
                <a:sym typeface="Times New Roman"/>
              </a:rPr>
              <a:t>Winch Automation - Sensor Accuracy</a:t>
            </a:r>
            <a:endParaRPr/>
          </a:p>
        </p:txBody>
      </p:sp>
      <p:sp>
        <p:nvSpPr>
          <p:cNvPr id="158" name="Google Shape;158;p22"/>
          <p:cNvSpPr txBox="1"/>
          <p:nvPr>
            <p:ph idx="1" type="body"/>
          </p:nvPr>
        </p:nvSpPr>
        <p:spPr>
          <a:xfrm>
            <a:off x="311700" y="1152475"/>
            <a:ext cx="8520600" cy="3416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22"/>
          <p:cNvSpPr txBox="1"/>
          <p:nvPr/>
        </p:nvSpPr>
        <p:spPr>
          <a:xfrm>
            <a:off x="5806750" y="1620300"/>
            <a:ext cx="2797200" cy="13608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SzPts val="1800"/>
              <a:buFont typeface="Times New Roman"/>
              <a:buChar char="●"/>
            </a:pPr>
            <a:r>
              <a:rPr lang="en" sz="1800">
                <a:latin typeface="Times New Roman"/>
                <a:ea typeface="Times New Roman"/>
                <a:cs typeface="Times New Roman"/>
                <a:sym typeface="Times New Roman"/>
              </a:rPr>
              <a:t>Total average error rate was 0.94 inches.</a:t>
            </a:r>
            <a:endParaRPr sz="1800">
              <a:latin typeface="Times New Roman"/>
              <a:ea typeface="Times New Roman"/>
              <a:cs typeface="Times New Roman"/>
              <a:sym typeface="Times New Roman"/>
            </a:endParaRPr>
          </a:p>
        </p:txBody>
      </p:sp>
      <p:pic>
        <p:nvPicPr>
          <p:cNvPr id="160" name="Google Shape;160;p22" title="Post-Calibration Actual Depth vs. Sensor Reading"/>
          <p:cNvPicPr preferRelativeResize="0"/>
          <p:nvPr/>
        </p:nvPicPr>
        <p:blipFill rotWithShape="1">
          <a:blip r:embed="rId3">
            <a:alphaModFix/>
          </a:blip>
          <a:srcRect b="0" l="0" r="0" t="13562"/>
          <a:stretch/>
        </p:blipFill>
        <p:spPr>
          <a:xfrm>
            <a:off x="311700" y="1620300"/>
            <a:ext cx="5361999" cy="286697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 name="Shape 31"/>
        <p:cNvGrpSpPr/>
        <p:nvPr/>
      </p:nvGrpSpPr>
      <p:grpSpPr>
        <a:xfrm>
          <a:off x="0" y="0"/>
          <a:ext cx="0" cy="0"/>
          <a:chOff x="0" y="0"/>
          <a:chExt cx="0" cy="0"/>
        </a:xfrm>
      </p:grpSpPr>
      <p:sp>
        <p:nvSpPr>
          <p:cNvPr id="32" name="Google Shape;32;p5"/>
          <p:cNvSpPr txBox="1"/>
          <p:nvPr>
            <p:ph type="title"/>
          </p:nvPr>
        </p:nvSpPr>
        <p:spPr>
          <a:xfrm>
            <a:off x="311700" y="445025"/>
            <a:ext cx="85206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2400">
                <a:latin typeface="Times New Roman"/>
                <a:ea typeface="Times New Roman"/>
                <a:cs typeface="Times New Roman"/>
                <a:sym typeface="Times New Roman"/>
              </a:rPr>
              <a:t>Introduction</a:t>
            </a:r>
            <a:endParaRPr b="1" sz="2400">
              <a:latin typeface="Times New Roman"/>
              <a:ea typeface="Times New Roman"/>
              <a:cs typeface="Times New Roman"/>
              <a:sym typeface="Times New Roman"/>
            </a:endParaRPr>
          </a:p>
        </p:txBody>
      </p:sp>
      <p:sp>
        <p:nvSpPr>
          <p:cNvPr id="33" name="Google Shape;33;p5"/>
          <p:cNvSpPr txBox="1"/>
          <p:nvPr>
            <p:ph idx="1" type="body"/>
          </p:nvPr>
        </p:nvSpPr>
        <p:spPr>
          <a:xfrm>
            <a:off x="311700" y="1152475"/>
            <a:ext cx="5327100" cy="34164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sz="1800">
                <a:latin typeface="Times New Roman"/>
                <a:ea typeface="Times New Roman"/>
                <a:cs typeface="Times New Roman"/>
                <a:sym typeface="Times New Roman"/>
              </a:rPr>
              <a:t>Problem Statement:</a:t>
            </a:r>
            <a:r>
              <a:rPr lang="en" sz="1800">
                <a:latin typeface="Times New Roman"/>
                <a:ea typeface="Times New Roman"/>
                <a:cs typeface="Times New Roman"/>
                <a:sym typeface="Times New Roman"/>
              </a:rPr>
              <a:t> GPS-based location tracking for autonomous surface crafts (ASCs) are unable to track underwater depth while surveying and sampling of lakes and rivers.</a:t>
            </a:r>
            <a:endParaRPr sz="1800">
              <a:latin typeface="Times New Roman"/>
              <a:ea typeface="Times New Roman"/>
              <a:cs typeface="Times New Roman"/>
              <a:sym typeface="Times New Roman"/>
            </a:endParaRPr>
          </a:p>
          <a:p>
            <a:pPr indent="0" lvl="0" marL="0" rtl="0" algn="l">
              <a:lnSpc>
                <a:spcPct val="150000"/>
              </a:lnSpc>
              <a:spcBef>
                <a:spcPts val="0"/>
              </a:spcBef>
              <a:spcAft>
                <a:spcPts val="0"/>
              </a:spcAft>
              <a:buNone/>
            </a:pPr>
            <a:r>
              <a:t/>
            </a:r>
            <a:endParaRPr sz="18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b="1" lang="en" sz="1800">
                <a:latin typeface="Times New Roman"/>
                <a:ea typeface="Times New Roman"/>
                <a:cs typeface="Times New Roman"/>
                <a:sym typeface="Times New Roman"/>
              </a:rPr>
              <a:t>Proposal: </a:t>
            </a:r>
            <a:r>
              <a:rPr lang="en" sz="1800">
                <a:latin typeface="Times New Roman"/>
                <a:ea typeface="Times New Roman"/>
                <a:cs typeface="Times New Roman"/>
                <a:sym typeface="Times New Roman"/>
              </a:rPr>
              <a:t>Develop an automated winch to lower an underwater system to a given depth upon arriving at a location</a:t>
            </a:r>
            <a:endParaRPr sz="1800">
              <a:latin typeface="Times New Roman"/>
              <a:ea typeface="Times New Roman"/>
              <a:cs typeface="Times New Roman"/>
              <a:sym typeface="Times New Roman"/>
            </a:endParaRPr>
          </a:p>
          <a:p>
            <a:pPr indent="0" lvl="0" marL="0" rtl="0" algn="l">
              <a:spcBef>
                <a:spcPts val="0"/>
              </a:spcBef>
              <a:spcAft>
                <a:spcPts val="0"/>
              </a:spcAft>
              <a:buNone/>
            </a:pPr>
            <a:r>
              <a:t/>
            </a:r>
            <a:endParaRPr sz="1800">
              <a:latin typeface="Times New Roman"/>
              <a:ea typeface="Times New Roman"/>
              <a:cs typeface="Times New Roman"/>
              <a:sym typeface="Times New Roman"/>
            </a:endParaRPr>
          </a:p>
          <a:p>
            <a:pPr indent="0" lvl="0" marL="0" rtl="0" algn="l">
              <a:spcBef>
                <a:spcPts val="0"/>
              </a:spcBef>
              <a:spcAft>
                <a:spcPts val="0"/>
              </a:spcAft>
              <a:buNone/>
            </a:pPr>
            <a:r>
              <a:t/>
            </a:r>
            <a:endParaRPr b="1" sz="1800">
              <a:latin typeface="Times New Roman"/>
              <a:ea typeface="Times New Roman"/>
              <a:cs typeface="Times New Roman"/>
              <a:sym typeface="Times New Roman"/>
            </a:endParaRPr>
          </a:p>
          <a:p>
            <a:pPr indent="0" lvl="0" marL="0" rtl="0" algn="l">
              <a:spcBef>
                <a:spcPts val="0"/>
              </a:spcBef>
              <a:spcAft>
                <a:spcPts val="0"/>
              </a:spcAft>
              <a:buNone/>
            </a:pPr>
            <a:r>
              <a:t/>
            </a:r>
            <a:endParaRPr sz="1800">
              <a:latin typeface="Times New Roman"/>
              <a:ea typeface="Times New Roman"/>
              <a:cs typeface="Times New Roman"/>
              <a:sym typeface="Times New Roman"/>
            </a:endParaRPr>
          </a:p>
          <a:p>
            <a:pPr indent="0" lvl="0" marL="0" rtl="0" algn="l">
              <a:spcBef>
                <a:spcPts val="0"/>
              </a:spcBef>
              <a:spcAft>
                <a:spcPts val="0"/>
              </a:spcAft>
              <a:buNone/>
            </a:pPr>
            <a:r>
              <a:t/>
            </a:r>
            <a:endParaRPr sz="1800">
              <a:latin typeface="Times New Roman"/>
              <a:ea typeface="Times New Roman"/>
              <a:cs typeface="Times New Roman"/>
              <a:sym typeface="Times New Roman"/>
            </a:endParaRPr>
          </a:p>
        </p:txBody>
      </p:sp>
      <p:pic>
        <p:nvPicPr>
          <p:cNvPr id="34" name="Google Shape;34;p5"/>
          <p:cNvPicPr preferRelativeResize="0"/>
          <p:nvPr/>
        </p:nvPicPr>
        <p:blipFill>
          <a:blip r:embed="rId3">
            <a:alphaModFix/>
          </a:blip>
          <a:stretch>
            <a:fillRect/>
          </a:stretch>
        </p:blipFill>
        <p:spPr>
          <a:xfrm>
            <a:off x="5751938" y="1276350"/>
            <a:ext cx="3000375" cy="2247900"/>
          </a:xfrm>
          <a:prstGeom prst="rect">
            <a:avLst/>
          </a:prstGeom>
          <a:noFill/>
          <a:ln>
            <a:noFill/>
          </a:ln>
        </p:spPr>
      </p:pic>
      <p:sp>
        <p:nvSpPr>
          <p:cNvPr id="35" name="Google Shape;35;p5"/>
          <p:cNvSpPr txBox="1"/>
          <p:nvPr/>
        </p:nvSpPr>
        <p:spPr>
          <a:xfrm>
            <a:off x="7381800" y="3524250"/>
            <a:ext cx="1450500" cy="32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Source: MSU ECE SML</a:t>
            </a:r>
            <a:endParaRPr sz="9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23"/>
          <p:cNvSpPr txBox="1"/>
          <p:nvPr>
            <p:ph type="title"/>
          </p:nvPr>
        </p:nvSpPr>
        <p:spPr>
          <a:xfrm>
            <a:off x="311700" y="445025"/>
            <a:ext cx="85206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2400">
                <a:solidFill>
                  <a:schemeClr val="dk1"/>
                </a:solidFill>
                <a:latin typeface="Times New Roman"/>
                <a:ea typeface="Times New Roman"/>
                <a:cs typeface="Times New Roman"/>
                <a:sym typeface="Times New Roman"/>
              </a:rPr>
              <a:t>Winch Automation - Sensor Accuracy</a:t>
            </a:r>
            <a:endParaRPr/>
          </a:p>
        </p:txBody>
      </p:sp>
      <p:sp>
        <p:nvSpPr>
          <p:cNvPr id="166" name="Google Shape;166;p23"/>
          <p:cNvSpPr txBox="1"/>
          <p:nvPr>
            <p:ph idx="1" type="body"/>
          </p:nvPr>
        </p:nvSpPr>
        <p:spPr>
          <a:xfrm>
            <a:off x="311700" y="1152475"/>
            <a:ext cx="8520600" cy="3416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67" name="Google Shape;167;p23" title="Pre-Calibration Actual Depth vs. Sensor Reading"/>
          <p:cNvPicPr preferRelativeResize="0"/>
          <p:nvPr/>
        </p:nvPicPr>
        <p:blipFill rotWithShape="1">
          <a:blip r:embed="rId3">
            <a:alphaModFix/>
          </a:blip>
          <a:srcRect b="0" l="0" r="0" t="12503"/>
          <a:stretch/>
        </p:blipFill>
        <p:spPr>
          <a:xfrm>
            <a:off x="311700" y="1522525"/>
            <a:ext cx="5257900" cy="2676300"/>
          </a:xfrm>
          <a:prstGeom prst="rect">
            <a:avLst/>
          </a:prstGeom>
          <a:noFill/>
          <a:ln>
            <a:noFill/>
          </a:ln>
        </p:spPr>
      </p:pic>
      <p:sp>
        <p:nvSpPr>
          <p:cNvPr id="168" name="Google Shape;168;p23"/>
          <p:cNvSpPr txBox="1"/>
          <p:nvPr/>
        </p:nvSpPr>
        <p:spPr>
          <a:xfrm>
            <a:off x="5806750" y="1583700"/>
            <a:ext cx="2756400" cy="16086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SzPts val="1800"/>
              <a:buFont typeface="Times New Roman"/>
              <a:buChar char="●"/>
            </a:pPr>
            <a:r>
              <a:rPr lang="en" sz="1800">
                <a:latin typeface="Times New Roman"/>
                <a:ea typeface="Times New Roman"/>
                <a:cs typeface="Times New Roman"/>
                <a:sym typeface="Times New Roman"/>
              </a:rPr>
              <a:t>After longer hours of use total average error rate was 2.89 inches.</a:t>
            </a:r>
            <a:endParaRPr sz="1800">
              <a:latin typeface="Times New Roman"/>
              <a:ea typeface="Times New Roman"/>
              <a:cs typeface="Times New Roman"/>
              <a:sym typeface="Times New Roman"/>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24"/>
          <p:cNvSpPr txBox="1"/>
          <p:nvPr>
            <p:ph type="title"/>
          </p:nvPr>
        </p:nvSpPr>
        <p:spPr>
          <a:xfrm>
            <a:off x="311700" y="445025"/>
            <a:ext cx="85206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2400">
                <a:latin typeface="Times New Roman"/>
                <a:ea typeface="Times New Roman"/>
                <a:cs typeface="Times New Roman"/>
                <a:sym typeface="Times New Roman"/>
              </a:rPr>
              <a:t>Dronekit Simulation</a:t>
            </a:r>
            <a:endParaRPr b="1" sz="2400">
              <a:latin typeface="Times New Roman"/>
              <a:ea typeface="Times New Roman"/>
              <a:cs typeface="Times New Roman"/>
              <a:sym typeface="Times New Roman"/>
            </a:endParaRPr>
          </a:p>
        </p:txBody>
      </p:sp>
      <p:sp>
        <p:nvSpPr>
          <p:cNvPr id="174" name="Google Shape;174;p24"/>
          <p:cNvSpPr txBox="1"/>
          <p:nvPr>
            <p:ph idx="1" type="body"/>
          </p:nvPr>
        </p:nvSpPr>
        <p:spPr>
          <a:xfrm>
            <a:off x="311700" y="1152475"/>
            <a:ext cx="8520600" cy="3416400"/>
          </a:xfrm>
          <a:prstGeom prst="rect">
            <a:avLst/>
          </a:prstGeom>
        </p:spPr>
        <p:txBody>
          <a:bodyPr anchorCtr="0" anchor="ctr" bIns="91425" lIns="91425" spcFirstLastPara="1" rIns="91425" wrap="square" tIns="91425">
            <a:noAutofit/>
          </a:bodyPr>
          <a:lstStyle/>
          <a:p>
            <a:pPr indent="-330200" lvl="0" marL="457200" rtl="0" algn="l">
              <a:spcBef>
                <a:spcPts val="0"/>
              </a:spcBef>
              <a:spcAft>
                <a:spcPts val="0"/>
              </a:spcAft>
              <a:buSzPts val="1600"/>
              <a:buFont typeface="Times New Roman"/>
              <a:buChar char="●"/>
            </a:pPr>
            <a:r>
              <a:rPr lang="en" sz="1600">
                <a:latin typeface="Times New Roman"/>
                <a:ea typeface="Times New Roman"/>
                <a:cs typeface="Times New Roman"/>
                <a:sym typeface="Times New Roman"/>
              </a:rPr>
              <a:t>Physical Autonomous Surface Craft was not available for us to test.</a:t>
            </a:r>
            <a:endParaRPr sz="1600">
              <a:latin typeface="Times New Roman"/>
              <a:ea typeface="Times New Roman"/>
              <a:cs typeface="Times New Roman"/>
              <a:sym typeface="Times New Roman"/>
            </a:endParaRPr>
          </a:p>
          <a:p>
            <a:pPr indent="0" lvl="0" marL="457200" rtl="0" algn="l">
              <a:spcBef>
                <a:spcPts val="0"/>
              </a:spcBef>
              <a:spcAft>
                <a:spcPts val="0"/>
              </a:spcAft>
              <a:buNone/>
            </a:pPr>
            <a:r>
              <a:t/>
            </a:r>
            <a:endParaRPr sz="1600">
              <a:latin typeface="Times New Roman"/>
              <a:ea typeface="Times New Roman"/>
              <a:cs typeface="Times New Roman"/>
              <a:sym typeface="Times New Roman"/>
            </a:endParaRPr>
          </a:p>
          <a:p>
            <a:pPr indent="-330200" lvl="0" marL="457200" rtl="0" algn="l">
              <a:spcBef>
                <a:spcPts val="0"/>
              </a:spcBef>
              <a:spcAft>
                <a:spcPts val="0"/>
              </a:spcAft>
              <a:buSzPts val="1600"/>
              <a:buFont typeface="Times New Roman"/>
              <a:buChar char="●"/>
            </a:pPr>
            <a:r>
              <a:rPr lang="en" sz="1600">
                <a:latin typeface="Times New Roman"/>
                <a:ea typeface="Times New Roman"/>
                <a:cs typeface="Times New Roman"/>
                <a:sym typeface="Times New Roman"/>
              </a:rPr>
              <a:t>Python dronekit was used to simulate movement of the Autonomous Surface Craft on Lake Lansing.</a:t>
            </a:r>
            <a:endParaRPr sz="1600">
              <a:latin typeface="Times New Roman"/>
              <a:ea typeface="Times New Roman"/>
              <a:cs typeface="Times New Roman"/>
              <a:sym typeface="Times New Roman"/>
            </a:endParaRPr>
          </a:p>
          <a:p>
            <a:pPr indent="0" lvl="0" marL="914400" rtl="0" algn="l">
              <a:spcBef>
                <a:spcPts val="0"/>
              </a:spcBef>
              <a:spcAft>
                <a:spcPts val="0"/>
              </a:spcAft>
              <a:buNone/>
            </a:pPr>
            <a:r>
              <a:t/>
            </a:r>
            <a:endParaRPr sz="1600">
              <a:latin typeface="Times New Roman"/>
              <a:ea typeface="Times New Roman"/>
              <a:cs typeface="Times New Roman"/>
              <a:sym typeface="Times New Roman"/>
            </a:endParaRPr>
          </a:p>
          <a:p>
            <a:pPr indent="-330200" lvl="0" marL="457200" rtl="0" algn="l">
              <a:spcBef>
                <a:spcPts val="0"/>
              </a:spcBef>
              <a:spcAft>
                <a:spcPts val="0"/>
              </a:spcAft>
              <a:buSzPts val="1600"/>
              <a:buFont typeface="Times New Roman"/>
              <a:buChar char="●"/>
            </a:pPr>
            <a:r>
              <a:rPr lang="en" sz="1600">
                <a:latin typeface="Times New Roman"/>
                <a:ea typeface="Times New Roman"/>
                <a:cs typeface="Times New Roman"/>
                <a:sym typeface="Times New Roman"/>
              </a:rPr>
              <a:t>The Python script to control the simulation was run from the raspberry pi, and communicated to the host computer using MAVLink proxy.</a:t>
            </a:r>
            <a:endParaRPr sz="1600">
              <a:latin typeface="Times New Roman"/>
              <a:ea typeface="Times New Roman"/>
              <a:cs typeface="Times New Roman"/>
              <a:sym typeface="Times New Roman"/>
            </a:endParaRPr>
          </a:p>
          <a:p>
            <a:pPr indent="0" lvl="0" marL="0" rtl="0" algn="l">
              <a:spcBef>
                <a:spcPts val="0"/>
              </a:spcBef>
              <a:spcAft>
                <a:spcPts val="0"/>
              </a:spcAft>
              <a:buNone/>
            </a:pPr>
            <a:r>
              <a:t/>
            </a:r>
            <a:endParaRPr sz="1600">
              <a:latin typeface="Times New Roman"/>
              <a:ea typeface="Times New Roman"/>
              <a:cs typeface="Times New Roman"/>
              <a:sym typeface="Times New Roman"/>
            </a:endParaRPr>
          </a:p>
          <a:p>
            <a:pPr indent="-330200" lvl="0" marL="457200" rtl="0" algn="l">
              <a:spcBef>
                <a:spcPts val="0"/>
              </a:spcBef>
              <a:spcAft>
                <a:spcPts val="0"/>
              </a:spcAft>
              <a:buSzPts val="1600"/>
              <a:buFont typeface="Times New Roman"/>
              <a:buChar char="●"/>
            </a:pPr>
            <a:r>
              <a:rPr lang="en" sz="1600">
                <a:latin typeface="Times New Roman"/>
                <a:ea typeface="Times New Roman"/>
                <a:cs typeface="Times New Roman"/>
                <a:sym typeface="Times New Roman"/>
              </a:rPr>
              <a:t>The simulation code was then combined with the winch control code, so both could be run on a single script. This allowed us to put protection in the software to prevent the thrusters from operating at the same time as the winch. </a:t>
            </a:r>
            <a:endParaRPr sz="1600">
              <a:latin typeface="Times New Roman"/>
              <a:ea typeface="Times New Roman"/>
              <a:cs typeface="Times New Roman"/>
              <a:sym typeface="Times New Roman"/>
            </a:endParaRPr>
          </a:p>
          <a:p>
            <a:pPr indent="0" lvl="0" marL="0" rtl="0" algn="l">
              <a:spcBef>
                <a:spcPts val="0"/>
              </a:spcBef>
              <a:spcAft>
                <a:spcPts val="0"/>
              </a:spcAft>
              <a:buNone/>
            </a:pPr>
            <a:r>
              <a:t/>
            </a:r>
            <a:endParaRPr sz="1600">
              <a:latin typeface="Times New Roman"/>
              <a:ea typeface="Times New Roman"/>
              <a:cs typeface="Times New Roman"/>
              <a:sym typeface="Times New Roman"/>
            </a:endParaRPr>
          </a:p>
          <a:p>
            <a:pPr indent="0" lvl="0" marL="457200" rtl="0" algn="l">
              <a:spcBef>
                <a:spcPts val="0"/>
              </a:spcBef>
              <a:spcAft>
                <a:spcPts val="0"/>
              </a:spcAft>
              <a:buNone/>
            </a:pPr>
            <a:r>
              <a:t/>
            </a:r>
            <a:endParaRPr sz="1600">
              <a:latin typeface="Times New Roman"/>
              <a:ea typeface="Times New Roman"/>
              <a:cs typeface="Times New Roman"/>
              <a:sym typeface="Times New Roman"/>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25"/>
          <p:cNvSpPr txBox="1"/>
          <p:nvPr>
            <p:ph type="title"/>
          </p:nvPr>
        </p:nvSpPr>
        <p:spPr>
          <a:xfrm>
            <a:off x="311700" y="445025"/>
            <a:ext cx="85206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2400">
                <a:solidFill>
                  <a:schemeClr val="dk1"/>
                </a:solidFill>
                <a:latin typeface="Times New Roman"/>
                <a:ea typeface="Times New Roman"/>
                <a:cs typeface="Times New Roman"/>
                <a:sym typeface="Times New Roman"/>
              </a:rPr>
              <a:t>Dronekit Simulation Video Demonstration</a:t>
            </a:r>
            <a:endParaRPr/>
          </a:p>
        </p:txBody>
      </p:sp>
      <p:sp>
        <p:nvSpPr>
          <p:cNvPr id="180" name="Google Shape;180;p25"/>
          <p:cNvSpPr txBox="1"/>
          <p:nvPr>
            <p:ph idx="1" type="body"/>
          </p:nvPr>
        </p:nvSpPr>
        <p:spPr>
          <a:xfrm>
            <a:off x="311700" y="1152475"/>
            <a:ext cx="8520600" cy="3416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81" name="Google Shape;181;p25" title="ECE480 Simulation 2.0.mp4">
            <a:hlinkClick r:id="rId3"/>
          </p:cNvPr>
          <p:cNvPicPr preferRelativeResize="0"/>
          <p:nvPr/>
        </p:nvPicPr>
        <p:blipFill>
          <a:blip r:embed="rId4">
            <a:alphaModFix/>
          </a:blip>
          <a:stretch>
            <a:fillRect/>
          </a:stretch>
        </p:blipFill>
        <p:spPr>
          <a:xfrm>
            <a:off x="1222499" y="1152475"/>
            <a:ext cx="6699000" cy="37718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26"/>
          <p:cNvSpPr txBox="1"/>
          <p:nvPr>
            <p:ph type="title"/>
          </p:nvPr>
        </p:nvSpPr>
        <p:spPr>
          <a:xfrm>
            <a:off x="311700" y="445025"/>
            <a:ext cx="85206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2400">
                <a:latin typeface="Times New Roman"/>
                <a:ea typeface="Times New Roman"/>
                <a:cs typeface="Times New Roman"/>
                <a:sym typeface="Times New Roman"/>
              </a:rPr>
              <a:t>Video Demonstration</a:t>
            </a:r>
            <a:endParaRPr b="1" sz="2400">
              <a:latin typeface="Times New Roman"/>
              <a:ea typeface="Times New Roman"/>
              <a:cs typeface="Times New Roman"/>
              <a:sym typeface="Times New Roman"/>
            </a:endParaRPr>
          </a:p>
        </p:txBody>
      </p:sp>
      <p:pic>
        <p:nvPicPr>
          <p:cNvPr id="187" name="Google Shape;187;p26" title="1080p-1.mov">
            <a:hlinkClick r:id="rId3"/>
          </p:cNvPr>
          <p:cNvPicPr preferRelativeResize="0"/>
          <p:nvPr/>
        </p:nvPicPr>
        <p:blipFill>
          <a:blip r:embed="rId4">
            <a:alphaModFix/>
          </a:blip>
          <a:stretch>
            <a:fillRect/>
          </a:stretch>
        </p:blipFill>
        <p:spPr>
          <a:xfrm>
            <a:off x="1242387" y="987775"/>
            <a:ext cx="6659227" cy="3745799"/>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27"/>
          <p:cNvSpPr txBox="1"/>
          <p:nvPr>
            <p:ph type="title"/>
          </p:nvPr>
        </p:nvSpPr>
        <p:spPr>
          <a:xfrm>
            <a:off x="311700" y="445025"/>
            <a:ext cx="85206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2400">
                <a:latin typeface="Times New Roman"/>
                <a:ea typeface="Times New Roman"/>
                <a:cs typeface="Times New Roman"/>
                <a:sym typeface="Times New Roman"/>
              </a:rPr>
              <a:t>Initial </a:t>
            </a:r>
            <a:r>
              <a:rPr b="1" lang="en" sz="2400">
                <a:latin typeface="Times New Roman"/>
                <a:ea typeface="Times New Roman"/>
                <a:cs typeface="Times New Roman"/>
                <a:sym typeface="Times New Roman"/>
              </a:rPr>
              <a:t>Budget</a:t>
            </a:r>
            <a:endParaRPr b="1" sz="2400">
              <a:latin typeface="Times New Roman"/>
              <a:ea typeface="Times New Roman"/>
              <a:cs typeface="Times New Roman"/>
              <a:sym typeface="Times New Roman"/>
            </a:endParaRPr>
          </a:p>
        </p:txBody>
      </p:sp>
      <p:graphicFrame>
        <p:nvGraphicFramePr>
          <p:cNvPr id="193" name="Google Shape;193;p27"/>
          <p:cNvGraphicFramePr/>
          <p:nvPr/>
        </p:nvGraphicFramePr>
        <p:xfrm>
          <a:off x="952500" y="1166450"/>
          <a:ext cx="3000000" cy="3000000"/>
        </p:xfrm>
        <a:graphic>
          <a:graphicData uri="http://schemas.openxmlformats.org/drawingml/2006/table">
            <a:tbl>
              <a:tblPr>
                <a:noFill/>
                <a:tableStyleId>{F18FD9E5-817A-4C33-82EA-CBC0AAEAF979}</a:tableStyleId>
              </a:tblPr>
              <a:tblGrid>
                <a:gridCol w="1809750"/>
                <a:gridCol w="1809750"/>
                <a:gridCol w="1809750"/>
                <a:gridCol w="1809750"/>
              </a:tblGrid>
              <a:tr h="381000">
                <a:tc>
                  <a:txBody>
                    <a:bodyPr/>
                    <a:lstStyle/>
                    <a:p>
                      <a:pPr indent="0" lvl="0" marL="0" rtl="0" algn="l">
                        <a:lnSpc>
                          <a:spcPct val="115000"/>
                        </a:lnSpc>
                        <a:spcBef>
                          <a:spcPts val="0"/>
                        </a:spcBef>
                        <a:spcAft>
                          <a:spcPts val="0"/>
                        </a:spcAft>
                        <a:buNone/>
                      </a:pPr>
                      <a:r>
                        <a:rPr b="1" lang="en" u="sng"/>
                        <a:t>Item:</a:t>
                      </a:r>
                      <a:endParaRPr/>
                    </a:p>
                  </a:txBody>
                  <a:tcPr marT="25400" marB="25400" marR="25400" marL="254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CCCCC"/>
                    </a:solidFill>
                  </a:tcPr>
                </a:tc>
                <a:tc>
                  <a:txBody>
                    <a:bodyPr/>
                    <a:lstStyle/>
                    <a:p>
                      <a:pPr indent="0" lvl="0" marL="0" rtl="0" algn="l">
                        <a:lnSpc>
                          <a:spcPct val="115000"/>
                        </a:lnSpc>
                        <a:spcBef>
                          <a:spcPts val="0"/>
                        </a:spcBef>
                        <a:spcAft>
                          <a:spcPts val="0"/>
                        </a:spcAft>
                        <a:buNone/>
                      </a:pPr>
                      <a:r>
                        <a:rPr b="1" lang="en" u="sng"/>
                        <a:t>Quantity:</a:t>
                      </a:r>
                      <a:endParaRPr/>
                    </a:p>
                  </a:txBody>
                  <a:tcPr marT="25400" marB="25400" marR="25400" marL="254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CCCCC"/>
                    </a:solidFill>
                  </a:tcPr>
                </a:tc>
                <a:tc>
                  <a:txBody>
                    <a:bodyPr/>
                    <a:lstStyle/>
                    <a:p>
                      <a:pPr indent="0" lvl="0" marL="0" rtl="0" algn="l">
                        <a:lnSpc>
                          <a:spcPct val="115000"/>
                        </a:lnSpc>
                        <a:spcBef>
                          <a:spcPts val="0"/>
                        </a:spcBef>
                        <a:spcAft>
                          <a:spcPts val="0"/>
                        </a:spcAft>
                        <a:buNone/>
                      </a:pPr>
                      <a:r>
                        <a:rPr b="1" lang="en" u="sng"/>
                        <a:t>Unit Cost:</a:t>
                      </a:r>
                      <a:endParaRPr/>
                    </a:p>
                  </a:txBody>
                  <a:tcPr marT="25400" marB="25400" marR="25400" marL="254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CCCCC"/>
                    </a:solidFill>
                  </a:tcPr>
                </a:tc>
                <a:tc>
                  <a:txBody>
                    <a:bodyPr/>
                    <a:lstStyle/>
                    <a:p>
                      <a:pPr indent="0" lvl="0" marL="0" rtl="0" algn="l">
                        <a:lnSpc>
                          <a:spcPct val="115000"/>
                        </a:lnSpc>
                        <a:spcBef>
                          <a:spcPts val="0"/>
                        </a:spcBef>
                        <a:spcAft>
                          <a:spcPts val="0"/>
                        </a:spcAft>
                        <a:buNone/>
                      </a:pPr>
                      <a:r>
                        <a:rPr b="1" lang="en" u="sng"/>
                        <a:t>Total Cost:</a:t>
                      </a:r>
                      <a:endParaRPr/>
                    </a:p>
                  </a:txBody>
                  <a:tcPr marT="25400" marB="25400" marR="25400" marL="254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CCCCC"/>
                    </a:solidFill>
                  </a:tcPr>
                </a:tc>
              </a:tr>
              <a:tr h="381000">
                <a:tc>
                  <a:txBody>
                    <a:bodyPr/>
                    <a:lstStyle/>
                    <a:p>
                      <a:pPr indent="0" lvl="0" marL="0" rtl="0" algn="l">
                        <a:lnSpc>
                          <a:spcPct val="115000"/>
                        </a:lnSpc>
                        <a:spcBef>
                          <a:spcPts val="0"/>
                        </a:spcBef>
                        <a:spcAft>
                          <a:spcPts val="0"/>
                        </a:spcAft>
                        <a:buNone/>
                      </a:pPr>
                      <a:r>
                        <a:rPr b="1" lang="en"/>
                        <a:t>Raspberry Pi</a:t>
                      </a:r>
                      <a:endParaRPr b="1"/>
                    </a:p>
                  </a:txBody>
                  <a:tcPr marT="25400" marB="25400" marR="25400" marL="254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3F3F3"/>
                    </a:solidFill>
                  </a:tcPr>
                </a:tc>
                <a:tc>
                  <a:txBody>
                    <a:bodyPr/>
                    <a:lstStyle/>
                    <a:p>
                      <a:pPr indent="0" lvl="0" marL="0" rtl="0" algn="r">
                        <a:lnSpc>
                          <a:spcPct val="115000"/>
                        </a:lnSpc>
                        <a:spcBef>
                          <a:spcPts val="0"/>
                        </a:spcBef>
                        <a:spcAft>
                          <a:spcPts val="0"/>
                        </a:spcAft>
                        <a:buNone/>
                      </a:pPr>
                      <a:r>
                        <a:rPr b="1" lang="en"/>
                        <a:t>1</a:t>
                      </a:r>
                      <a:endParaRPr b="1"/>
                    </a:p>
                  </a:txBody>
                  <a:tcPr marT="25400" marB="25400" marR="25400" marL="254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3F3F3"/>
                    </a:solidFill>
                  </a:tcPr>
                </a:tc>
                <a:tc>
                  <a:txBody>
                    <a:bodyPr/>
                    <a:lstStyle/>
                    <a:p>
                      <a:pPr indent="0" lvl="0" marL="0" rtl="0" algn="r">
                        <a:lnSpc>
                          <a:spcPct val="115000"/>
                        </a:lnSpc>
                        <a:spcBef>
                          <a:spcPts val="0"/>
                        </a:spcBef>
                        <a:spcAft>
                          <a:spcPts val="0"/>
                        </a:spcAft>
                        <a:buNone/>
                      </a:pPr>
                      <a:r>
                        <a:rPr b="1" lang="en"/>
                        <a:t>$45</a:t>
                      </a:r>
                      <a:endParaRPr b="1"/>
                    </a:p>
                  </a:txBody>
                  <a:tcPr marT="25400" marB="25400" marR="25400" marL="254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3F3F3"/>
                    </a:solidFill>
                  </a:tcPr>
                </a:tc>
                <a:tc>
                  <a:txBody>
                    <a:bodyPr/>
                    <a:lstStyle/>
                    <a:p>
                      <a:pPr indent="0" lvl="0" marL="0" rtl="0" algn="r">
                        <a:lnSpc>
                          <a:spcPct val="115000"/>
                        </a:lnSpc>
                        <a:spcBef>
                          <a:spcPts val="0"/>
                        </a:spcBef>
                        <a:spcAft>
                          <a:spcPts val="0"/>
                        </a:spcAft>
                        <a:buNone/>
                      </a:pPr>
                      <a:r>
                        <a:rPr b="1" lang="en"/>
                        <a:t>$45</a:t>
                      </a:r>
                      <a:endParaRPr b="1"/>
                    </a:p>
                  </a:txBody>
                  <a:tcPr marT="25400" marB="25400" marR="25400" marL="254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A9999"/>
                    </a:solidFill>
                  </a:tcPr>
                </a:tc>
              </a:tr>
              <a:tr h="381000">
                <a:tc>
                  <a:txBody>
                    <a:bodyPr/>
                    <a:lstStyle/>
                    <a:p>
                      <a:pPr indent="0" lvl="0" marL="0" rtl="0" algn="l">
                        <a:lnSpc>
                          <a:spcPct val="115000"/>
                        </a:lnSpc>
                        <a:spcBef>
                          <a:spcPts val="0"/>
                        </a:spcBef>
                        <a:spcAft>
                          <a:spcPts val="0"/>
                        </a:spcAft>
                        <a:buNone/>
                      </a:pPr>
                      <a:r>
                        <a:rPr b="1" lang="en"/>
                        <a:t>PixHawk</a:t>
                      </a:r>
                      <a:endParaRPr b="1"/>
                    </a:p>
                  </a:txBody>
                  <a:tcPr marT="25400" marB="25400" marR="25400" marL="254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3F3F3"/>
                    </a:solidFill>
                  </a:tcPr>
                </a:tc>
                <a:tc>
                  <a:txBody>
                    <a:bodyPr/>
                    <a:lstStyle/>
                    <a:p>
                      <a:pPr indent="0" lvl="0" marL="0" rtl="0" algn="r">
                        <a:lnSpc>
                          <a:spcPct val="115000"/>
                        </a:lnSpc>
                        <a:spcBef>
                          <a:spcPts val="0"/>
                        </a:spcBef>
                        <a:spcAft>
                          <a:spcPts val="0"/>
                        </a:spcAft>
                        <a:buNone/>
                      </a:pPr>
                      <a:r>
                        <a:rPr b="1" lang="en"/>
                        <a:t>1</a:t>
                      </a:r>
                      <a:endParaRPr b="1"/>
                    </a:p>
                  </a:txBody>
                  <a:tcPr marT="25400" marB="25400" marR="25400" marL="254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3F3F3"/>
                    </a:solidFill>
                  </a:tcPr>
                </a:tc>
                <a:tc>
                  <a:txBody>
                    <a:bodyPr/>
                    <a:lstStyle/>
                    <a:p>
                      <a:pPr indent="0" lvl="0" marL="0" rtl="0" algn="r">
                        <a:lnSpc>
                          <a:spcPct val="115000"/>
                        </a:lnSpc>
                        <a:spcBef>
                          <a:spcPts val="0"/>
                        </a:spcBef>
                        <a:spcAft>
                          <a:spcPts val="0"/>
                        </a:spcAft>
                        <a:buNone/>
                      </a:pPr>
                      <a:r>
                        <a:rPr b="1" lang="en"/>
                        <a:t>$123</a:t>
                      </a:r>
                      <a:endParaRPr b="1"/>
                    </a:p>
                  </a:txBody>
                  <a:tcPr marT="25400" marB="25400" marR="25400" marL="254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3F3F3"/>
                    </a:solidFill>
                  </a:tcPr>
                </a:tc>
                <a:tc>
                  <a:txBody>
                    <a:bodyPr/>
                    <a:lstStyle/>
                    <a:p>
                      <a:pPr indent="0" lvl="0" marL="0" rtl="0" algn="r">
                        <a:lnSpc>
                          <a:spcPct val="115000"/>
                        </a:lnSpc>
                        <a:spcBef>
                          <a:spcPts val="0"/>
                        </a:spcBef>
                        <a:spcAft>
                          <a:spcPts val="0"/>
                        </a:spcAft>
                        <a:buNone/>
                      </a:pPr>
                      <a:r>
                        <a:rPr b="1" lang="en"/>
                        <a:t>$123</a:t>
                      </a:r>
                      <a:endParaRPr b="1"/>
                    </a:p>
                  </a:txBody>
                  <a:tcPr marT="25400" marB="25400" marR="25400" marL="254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A9999"/>
                    </a:solidFill>
                  </a:tcPr>
                </a:tc>
              </a:tr>
              <a:tr h="381000">
                <a:tc>
                  <a:txBody>
                    <a:bodyPr/>
                    <a:lstStyle/>
                    <a:p>
                      <a:pPr indent="0" lvl="0" marL="0" rtl="0" algn="l">
                        <a:lnSpc>
                          <a:spcPct val="115000"/>
                        </a:lnSpc>
                        <a:spcBef>
                          <a:spcPts val="0"/>
                        </a:spcBef>
                        <a:spcAft>
                          <a:spcPts val="0"/>
                        </a:spcAft>
                        <a:buNone/>
                      </a:pPr>
                      <a:r>
                        <a:rPr b="1" lang="en"/>
                        <a:t>Pressure Sensor</a:t>
                      </a:r>
                      <a:endParaRPr b="1"/>
                    </a:p>
                  </a:txBody>
                  <a:tcPr marT="25400" marB="25400" marR="25400" marL="254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3F3F3"/>
                    </a:solidFill>
                  </a:tcPr>
                </a:tc>
                <a:tc>
                  <a:txBody>
                    <a:bodyPr/>
                    <a:lstStyle/>
                    <a:p>
                      <a:pPr indent="0" lvl="0" marL="0" rtl="0" algn="r">
                        <a:lnSpc>
                          <a:spcPct val="115000"/>
                        </a:lnSpc>
                        <a:spcBef>
                          <a:spcPts val="0"/>
                        </a:spcBef>
                        <a:spcAft>
                          <a:spcPts val="0"/>
                        </a:spcAft>
                        <a:buNone/>
                      </a:pPr>
                      <a:r>
                        <a:rPr b="1" lang="en"/>
                        <a:t>1</a:t>
                      </a:r>
                      <a:endParaRPr b="1"/>
                    </a:p>
                  </a:txBody>
                  <a:tcPr marT="25400" marB="25400" marR="25400" marL="254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3F3F3"/>
                    </a:solidFill>
                  </a:tcPr>
                </a:tc>
                <a:tc>
                  <a:txBody>
                    <a:bodyPr/>
                    <a:lstStyle/>
                    <a:p>
                      <a:pPr indent="0" lvl="0" marL="0" rtl="0" algn="r">
                        <a:lnSpc>
                          <a:spcPct val="115000"/>
                        </a:lnSpc>
                        <a:spcBef>
                          <a:spcPts val="0"/>
                        </a:spcBef>
                        <a:spcAft>
                          <a:spcPts val="0"/>
                        </a:spcAft>
                        <a:buNone/>
                      </a:pPr>
                      <a:r>
                        <a:rPr b="1" lang="en"/>
                        <a:t>$68</a:t>
                      </a:r>
                      <a:endParaRPr b="1"/>
                    </a:p>
                  </a:txBody>
                  <a:tcPr marT="25400" marB="25400" marR="25400" marL="254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3F3F3"/>
                    </a:solidFill>
                  </a:tcPr>
                </a:tc>
                <a:tc>
                  <a:txBody>
                    <a:bodyPr/>
                    <a:lstStyle/>
                    <a:p>
                      <a:pPr indent="0" lvl="0" marL="0" rtl="0" algn="r">
                        <a:lnSpc>
                          <a:spcPct val="115000"/>
                        </a:lnSpc>
                        <a:spcBef>
                          <a:spcPts val="0"/>
                        </a:spcBef>
                        <a:spcAft>
                          <a:spcPts val="0"/>
                        </a:spcAft>
                        <a:buNone/>
                      </a:pPr>
                      <a:r>
                        <a:rPr b="1" lang="en"/>
                        <a:t>$68</a:t>
                      </a:r>
                      <a:endParaRPr b="1"/>
                    </a:p>
                  </a:txBody>
                  <a:tcPr marT="25400" marB="25400" marR="25400" marL="254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A9999"/>
                    </a:solidFill>
                  </a:tcPr>
                </a:tc>
              </a:tr>
              <a:tr h="381000">
                <a:tc>
                  <a:txBody>
                    <a:bodyPr/>
                    <a:lstStyle/>
                    <a:p>
                      <a:pPr indent="0" lvl="0" marL="0" rtl="0" algn="l">
                        <a:lnSpc>
                          <a:spcPct val="115000"/>
                        </a:lnSpc>
                        <a:spcBef>
                          <a:spcPts val="0"/>
                        </a:spcBef>
                        <a:spcAft>
                          <a:spcPts val="0"/>
                        </a:spcAft>
                        <a:buNone/>
                      </a:pPr>
                      <a:r>
                        <a:rPr b="1" lang="en"/>
                        <a:t>Power Control PCB</a:t>
                      </a:r>
                      <a:endParaRPr b="1"/>
                    </a:p>
                  </a:txBody>
                  <a:tcPr marT="25400" marB="25400" marR="25400" marL="254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3F3F3"/>
                    </a:solidFill>
                  </a:tcPr>
                </a:tc>
                <a:tc>
                  <a:txBody>
                    <a:bodyPr/>
                    <a:lstStyle/>
                    <a:p>
                      <a:pPr indent="0" lvl="0" marL="0" rtl="0" algn="r">
                        <a:lnSpc>
                          <a:spcPct val="115000"/>
                        </a:lnSpc>
                        <a:spcBef>
                          <a:spcPts val="0"/>
                        </a:spcBef>
                        <a:spcAft>
                          <a:spcPts val="0"/>
                        </a:spcAft>
                        <a:buNone/>
                      </a:pPr>
                      <a:r>
                        <a:rPr b="1" lang="en"/>
                        <a:t>1</a:t>
                      </a:r>
                      <a:endParaRPr b="1"/>
                    </a:p>
                  </a:txBody>
                  <a:tcPr marT="25400" marB="25400" marR="25400" marL="254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3F3F3"/>
                    </a:solidFill>
                  </a:tcPr>
                </a:tc>
                <a:tc>
                  <a:txBody>
                    <a:bodyPr/>
                    <a:lstStyle/>
                    <a:p>
                      <a:pPr indent="0" lvl="0" marL="0" rtl="0" algn="r">
                        <a:lnSpc>
                          <a:spcPct val="115000"/>
                        </a:lnSpc>
                        <a:spcBef>
                          <a:spcPts val="0"/>
                        </a:spcBef>
                        <a:spcAft>
                          <a:spcPts val="0"/>
                        </a:spcAft>
                        <a:buNone/>
                      </a:pPr>
                      <a:r>
                        <a:rPr b="1" lang="en"/>
                        <a:t>$75</a:t>
                      </a:r>
                      <a:endParaRPr b="1"/>
                    </a:p>
                  </a:txBody>
                  <a:tcPr marT="25400" marB="25400" marR="25400" marL="254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3F3F3"/>
                    </a:solidFill>
                  </a:tcPr>
                </a:tc>
                <a:tc>
                  <a:txBody>
                    <a:bodyPr/>
                    <a:lstStyle/>
                    <a:p>
                      <a:pPr indent="0" lvl="0" marL="0" rtl="0" algn="r">
                        <a:lnSpc>
                          <a:spcPct val="115000"/>
                        </a:lnSpc>
                        <a:spcBef>
                          <a:spcPts val="0"/>
                        </a:spcBef>
                        <a:spcAft>
                          <a:spcPts val="0"/>
                        </a:spcAft>
                        <a:buNone/>
                      </a:pPr>
                      <a:r>
                        <a:rPr b="1" lang="en"/>
                        <a:t>$75</a:t>
                      </a:r>
                      <a:endParaRPr b="1"/>
                    </a:p>
                  </a:txBody>
                  <a:tcPr marT="25400" marB="25400" marR="25400" marL="254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A9999"/>
                    </a:solidFill>
                  </a:tcPr>
                </a:tc>
              </a:tr>
              <a:tr h="381000">
                <a:tc>
                  <a:txBody>
                    <a:bodyPr/>
                    <a:lstStyle/>
                    <a:p>
                      <a:pPr indent="0" lvl="0" marL="0" rtl="0" algn="l">
                        <a:lnSpc>
                          <a:spcPct val="115000"/>
                        </a:lnSpc>
                        <a:spcBef>
                          <a:spcPts val="0"/>
                        </a:spcBef>
                        <a:spcAft>
                          <a:spcPts val="0"/>
                        </a:spcAft>
                        <a:buNone/>
                      </a:pPr>
                      <a:r>
                        <a:rPr b="1" lang="en"/>
                        <a:t>Photo-Optic Sensor</a:t>
                      </a:r>
                      <a:endParaRPr b="1"/>
                    </a:p>
                  </a:txBody>
                  <a:tcPr marT="25400" marB="25400" marR="25400" marL="254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3F3F3"/>
                    </a:solidFill>
                  </a:tcPr>
                </a:tc>
                <a:tc>
                  <a:txBody>
                    <a:bodyPr/>
                    <a:lstStyle/>
                    <a:p>
                      <a:pPr indent="0" lvl="0" marL="0" rtl="0" algn="r">
                        <a:lnSpc>
                          <a:spcPct val="115000"/>
                        </a:lnSpc>
                        <a:spcBef>
                          <a:spcPts val="0"/>
                        </a:spcBef>
                        <a:spcAft>
                          <a:spcPts val="0"/>
                        </a:spcAft>
                        <a:buNone/>
                      </a:pPr>
                      <a:r>
                        <a:rPr b="1" lang="en"/>
                        <a:t>1</a:t>
                      </a:r>
                      <a:endParaRPr b="1"/>
                    </a:p>
                  </a:txBody>
                  <a:tcPr marT="25400" marB="25400" marR="25400" marL="254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3F3F3"/>
                    </a:solidFill>
                  </a:tcPr>
                </a:tc>
                <a:tc>
                  <a:txBody>
                    <a:bodyPr/>
                    <a:lstStyle/>
                    <a:p>
                      <a:pPr indent="0" lvl="0" marL="0" rtl="0" algn="r">
                        <a:lnSpc>
                          <a:spcPct val="115000"/>
                        </a:lnSpc>
                        <a:spcBef>
                          <a:spcPts val="0"/>
                        </a:spcBef>
                        <a:spcAft>
                          <a:spcPts val="0"/>
                        </a:spcAft>
                        <a:buNone/>
                      </a:pPr>
                      <a:r>
                        <a:rPr b="1" lang="en"/>
                        <a:t>$20</a:t>
                      </a:r>
                      <a:endParaRPr b="1"/>
                    </a:p>
                  </a:txBody>
                  <a:tcPr marT="25400" marB="25400" marR="25400" marL="254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3F3F3"/>
                    </a:solidFill>
                  </a:tcPr>
                </a:tc>
                <a:tc>
                  <a:txBody>
                    <a:bodyPr/>
                    <a:lstStyle/>
                    <a:p>
                      <a:pPr indent="0" lvl="0" marL="0" rtl="0" algn="r">
                        <a:lnSpc>
                          <a:spcPct val="115000"/>
                        </a:lnSpc>
                        <a:spcBef>
                          <a:spcPts val="0"/>
                        </a:spcBef>
                        <a:spcAft>
                          <a:spcPts val="0"/>
                        </a:spcAft>
                        <a:buNone/>
                      </a:pPr>
                      <a:r>
                        <a:rPr b="1" lang="en"/>
                        <a:t>$20</a:t>
                      </a:r>
                      <a:endParaRPr b="1"/>
                    </a:p>
                  </a:txBody>
                  <a:tcPr marT="25400" marB="25400" marR="25400" marL="254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A9999"/>
                    </a:solidFill>
                  </a:tcPr>
                </a:tc>
              </a:tr>
              <a:tr h="381000">
                <a:tc>
                  <a:txBody>
                    <a:bodyPr/>
                    <a:lstStyle/>
                    <a:p>
                      <a:pPr indent="0" lvl="0" marL="0" rtl="0" algn="l">
                        <a:lnSpc>
                          <a:spcPct val="115000"/>
                        </a:lnSpc>
                        <a:spcBef>
                          <a:spcPts val="0"/>
                        </a:spcBef>
                        <a:spcAft>
                          <a:spcPts val="0"/>
                        </a:spcAft>
                        <a:buNone/>
                      </a:pPr>
                      <a:r>
                        <a:rPr b="1" lang="en"/>
                        <a:t>Data Cable</a:t>
                      </a:r>
                      <a:endParaRPr b="1"/>
                    </a:p>
                  </a:txBody>
                  <a:tcPr marT="25400" marB="25400" marR="25400" marL="254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3F3F3"/>
                    </a:solidFill>
                  </a:tcPr>
                </a:tc>
                <a:tc>
                  <a:txBody>
                    <a:bodyPr/>
                    <a:lstStyle/>
                    <a:p>
                      <a:pPr indent="0" lvl="0" marL="0" rtl="0" algn="r">
                        <a:lnSpc>
                          <a:spcPct val="115000"/>
                        </a:lnSpc>
                        <a:spcBef>
                          <a:spcPts val="0"/>
                        </a:spcBef>
                        <a:spcAft>
                          <a:spcPts val="0"/>
                        </a:spcAft>
                        <a:buNone/>
                      </a:pPr>
                      <a:r>
                        <a:rPr b="1" lang="en"/>
                        <a:t>19</a:t>
                      </a:r>
                      <a:endParaRPr b="1"/>
                    </a:p>
                  </a:txBody>
                  <a:tcPr marT="25400" marB="25400" marR="25400" marL="254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3F3F3"/>
                    </a:solidFill>
                  </a:tcPr>
                </a:tc>
                <a:tc>
                  <a:txBody>
                    <a:bodyPr/>
                    <a:lstStyle/>
                    <a:p>
                      <a:pPr indent="0" lvl="0" marL="0" rtl="0" algn="r">
                        <a:lnSpc>
                          <a:spcPct val="115000"/>
                        </a:lnSpc>
                        <a:spcBef>
                          <a:spcPts val="0"/>
                        </a:spcBef>
                        <a:spcAft>
                          <a:spcPts val="0"/>
                        </a:spcAft>
                        <a:buNone/>
                      </a:pPr>
                      <a:r>
                        <a:rPr b="1" lang="en"/>
                        <a:t>$4.50</a:t>
                      </a:r>
                      <a:endParaRPr b="1"/>
                    </a:p>
                  </a:txBody>
                  <a:tcPr marT="25400" marB="25400" marR="25400" marL="254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3F3F3"/>
                    </a:solidFill>
                  </a:tcPr>
                </a:tc>
                <a:tc>
                  <a:txBody>
                    <a:bodyPr/>
                    <a:lstStyle/>
                    <a:p>
                      <a:pPr indent="0" lvl="0" marL="0" rtl="0" algn="r">
                        <a:lnSpc>
                          <a:spcPct val="115000"/>
                        </a:lnSpc>
                        <a:spcBef>
                          <a:spcPts val="0"/>
                        </a:spcBef>
                        <a:spcAft>
                          <a:spcPts val="0"/>
                        </a:spcAft>
                        <a:buNone/>
                      </a:pPr>
                      <a:r>
                        <a:rPr b="1" lang="en"/>
                        <a:t>$85.50</a:t>
                      </a:r>
                      <a:endParaRPr b="1"/>
                    </a:p>
                  </a:txBody>
                  <a:tcPr marT="25400" marB="25400" marR="25400" marL="254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A9999"/>
                    </a:solidFill>
                  </a:tcPr>
                </a:tc>
              </a:tr>
              <a:tr h="381000">
                <a:tc gridSpan="4">
                  <a:txBody>
                    <a:bodyPr/>
                    <a:lstStyle/>
                    <a:p>
                      <a:pPr indent="0" lvl="0" marL="0" rtl="0" algn="l">
                        <a:lnSpc>
                          <a:spcPct val="115000"/>
                        </a:lnSpc>
                        <a:spcBef>
                          <a:spcPts val="0"/>
                        </a:spcBef>
                        <a:spcAft>
                          <a:spcPts val="0"/>
                        </a:spcAft>
                        <a:buNone/>
                      </a:pPr>
                      <a:r>
                        <a:t/>
                      </a:r>
                      <a:endParaRPr b="1"/>
                    </a:p>
                  </a:txBody>
                  <a:tcPr marT="25400" marB="25400" marR="25400" marL="254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3F3F3"/>
                    </a:solidFill>
                  </a:tcPr>
                </a:tc>
                <a:tc hMerge="1"/>
                <a:tc hMerge="1"/>
                <a:tc hMerge="1"/>
              </a:tr>
              <a:tr h="381000">
                <a:tc>
                  <a:txBody>
                    <a:bodyPr/>
                    <a:lstStyle/>
                    <a:p>
                      <a:pPr indent="0" lvl="0" marL="0" rtl="0" algn="l">
                        <a:lnSpc>
                          <a:spcPct val="115000"/>
                        </a:lnSpc>
                        <a:spcBef>
                          <a:spcPts val="0"/>
                        </a:spcBef>
                        <a:spcAft>
                          <a:spcPts val="0"/>
                        </a:spcAft>
                        <a:buNone/>
                      </a:pPr>
                      <a:r>
                        <a:rPr b="1" lang="en" u="sng"/>
                        <a:t>Project Cost:</a:t>
                      </a:r>
                      <a:endParaRPr b="1"/>
                    </a:p>
                  </a:txBody>
                  <a:tcPr marT="25400" marB="25400" marR="25400" marL="254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3F3F3"/>
                    </a:solidFill>
                  </a:tcPr>
                </a:tc>
                <a:tc gridSpan="2">
                  <a:txBody>
                    <a:bodyPr/>
                    <a:lstStyle/>
                    <a:p>
                      <a:pPr indent="0" lvl="0" marL="0" rtl="0" algn="l">
                        <a:lnSpc>
                          <a:spcPct val="115000"/>
                        </a:lnSpc>
                        <a:spcBef>
                          <a:spcPts val="0"/>
                        </a:spcBef>
                        <a:spcAft>
                          <a:spcPts val="0"/>
                        </a:spcAft>
                        <a:buNone/>
                      </a:pPr>
                      <a:r>
                        <a:t/>
                      </a:r>
                      <a:endParaRPr b="1"/>
                    </a:p>
                  </a:txBody>
                  <a:tcPr marT="25400" marB="25400" marR="25400" marL="254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3F3F3"/>
                    </a:solidFill>
                  </a:tcPr>
                </a:tc>
                <a:tc hMerge="1"/>
                <a:tc>
                  <a:txBody>
                    <a:bodyPr/>
                    <a:lstStyle/>
                    <a:p>
                      <a:pPr indent="0" lvl="0" marL="0" rtl="0" algn="r">
                        <a:lnSpc>
                          <a:spcPct val="115000"/>
                        </a:lnSpc>
                        <a:spcBef>
                          <a:spcPts val="0"/>
                        </a:spcBef>
                        <a:spcAft>
                          <a:spcPts val="0"/>
                        </a:spcAft>
                        <a:buNone/>
                      </a:pPr>
                      <a:r>
                        <a:rPr b="1" lang="en"/>
                        <a:t>$416.50</a:t>
                      </a:r>
                      <a:endParaRPr b="1"/>
                    </a:p>
                  </a:txBody>
                  <a:tcPr marT="25400" marB="25400" marR="25400" marL="254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r>
            </a:tbl>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28"/>
          <p:cNvSpPr txBox="1"/>
          <p:nvPr>
            <p:ph type="title"/>
          </p:nvPr>
        </p:nvSpPr>
        <p:spPr>
          <a:xfrm>
            <a:off x="311700" y="445025"/>
            <a:ext cx="85206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2400">
                <a:latin typeface="Times New Roman"/>
                <a:ea typeface="Times New Roman"/>
                <a:cs typeface="Times New Roman"/>
                <a:sym typeface="Times New Roman"/>
              </a:rPr>
              <a:t>Final </a:t>
            </a:r>
            <a:r>
              <a:rPr b="1" lang="en" sz="2400">
                <a:latin typeface="Times New Roman"/>
                <a:ea typeface="Times New Roman"/>
                <a:cs typeface="Times New Roman"/>
                <a:sym typeface="Times New Roman"/>
              </a:rPr>
              <a:t>Budget</a:t>
            </a:r>
            <a:endParaRPr b="1" sz="2400">
              <a:latin typeface="Times New Roman"/>
              <a:ea typeface="Times New Roman"/>
              <a:cs typeface="Times New Roman"/>
              <a:sym typeface="Times New Roman"/>
            </a:endParaRPr>
          </a:p>
        </p:txBody>
      </p:sp>
      <p:pic>
        <p:nvPicPr>
          <p:cNvPr id="199" name="Google Shape;199;p28"/>
          <p:cNvPicPr preferRelativeResize="0"/>
          <p:nvPr/>
        </p:nvPicPr>
        <p:blipFill>
          <a:blip r:embed="rId3">
            <a:alphaModFix/>
          </a:blip>
          <a:stretch>
            <a:fillRect/>
          </a:stretch>
        </p:blipFill>
        <p:spPr>
          <a:xfrm>
            <a:off x="311700" y="1128075"/>
            <a:ext cx="5270750" cy="3651025"/>
          </a:xfrm>
          <a:prstGeom prst="rect">
            <a:avLst/>
          </a:prstGeom>
          <a:noFill/>
          <a:ln cap="flat" cmpd="sng" w="12700">
            <a:solidFill>
              <a:srgbClr val="000000"/>
            </a:solidFill>
            <a:prstDash val="solid"/>
            <a:miter lim="8000"/>
            <a:headEnd len="sm" w="sm" type="none"/>
            <a:tailEnd len="sm" w="sm" type="none"/>
          </a:ln>
        </p:spPr>
      </p:pic>
      <p:sp>
        <p:nvSpPr>
          <p:cNvPr id="200" name="Google Shape;200;p28"/>
          <p:cNvSpPr txBox="1"/>
          <p:nvPr/>
        </p:nvSpPr>
        <p:spPr>
          <a:xfrm>
            <a:off x="5760150" y="1117925"/>
            <a:ext cx="3153300" cy="36510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SzPts val="1600"/>
              <a:buFont typeface="Times New Roman"/>
              <a:buChar char="●"/>
            </a:pPr>
            <a:r>
              <a:rPr lang="en" sz="1600">
                <a:latin typeface="Times New Roman"/>
                <a:ea typeface="Times New Roman"/>
                <a:cs typeface="Times New Roman"/>
                <a:sym typeface="Times New Roman"/>
              </a:rPr>
              <a:t>Success</a:t>
            </a:r>
            <a:r>
              <a:rPr lang="en" sz="1600">
                <a:latin typeface="Times New Roman"/>
                <a:ea typeface="Times New Roman"/>
                <a:cs typeface="Times New Roman"/>
                <a:sym typeface="Times New Roman"/>
              </a:rPr>
              <a:t> of budget</a:t>
            </a:r>
            <a:endParaRPr sz="1600">
              <a:latin typeface="Times New Roman"/>
              <a:ea typeface="Times New Roman"/>
              <a:cs typeface="Times New Roman"/>
              <a:sym typeface="Times New Roman"/>
            </a:endParaRPr>
          </a:p>
          <a:p>
            <a:pPr indent="-330200" lvl="1" marL="914400" rtl="0" algn="l">
              <a:spcBef>
                <a:spcPts val="0"/>
              </a:spcBef>
              <a:spcAft>
                <a:spcPts val="0"/>
              </a:spcAft>
              <a:buSzPts val="1600"/>
              <a:buFont typeface="Times New Roman"/>
              <a:buChar char="○"/>
            </a:pPr>
            <a:r>
              <a:rPr lang="en" sz="1600">
                <a:latin typeface="Times New Roman"/>
                <a:ea typeface="Times New Roman"/>
                <a:cs typeface="Times New Roman"/>
                <a:sym typeface="Times New Roman"/>
              </a:rPr>
              <a:t>Flexibility</a:t>
            </a:r>
            <a:endParaRPr sz="1600">
              <a:latin typeface="Times New Roman"/>
              <a:ea typeface="Times New Roman"/>
              <a:cs typeface="Times New Roman"/>
              <a:sym typeface="Times New Roman"/>
            </a:endParaRPr>
          </a:p>
          <a:p>
            <a:pPr indent="-330200" lvl="0" marL="457200" rtl="0" algn="l">
              <a:spcBef>
                <a:spcPts val="0"/>
              </a:spcBef>
              <a:spcAft>
                <a:spcPts val="0"/>
              </a:spcAft>
              <a:buSzPts val="1600"/>
              <a:buFont typeface="Times New Roman"/>
              <a:buChar char="●"/>
            </a:pPr>
            <a:r>
              <a:rPr lang="en" sz="1600">
                <a:latin typeface="Times New Roman"/>
                <a:ea typeface="Times New Roman"/>
                <a:cs typeface="Times New Roman"/>
                <a:sym typeface="Times New Roman"/>
              </a:rPr>
              <a:t>Pitfalls</a:t>
            </a:r>
            <a:endParaRPr sz="1600">
              <a:latin typeface="Times New Roman"/>
              <a:ea typeface="Times New Roman"/>
              <a:cs typeface="Times New Roman"/>
              <a:sym typeface="Times New Roman"/>
            </a:endParaRPr>
          </a:p>
          <a:p>
            <a:pPr indent="-330200" lvl="1" marL="914400" rtl="0" algn="l">
              <a:spcBef>
                <a:spcPts val="0"/>
              </a:spcBef>
              <a:spcAft>
                <a:spcPts val="0"/>
              </a:spcAft>
              <a:buSzPts val="1600"/>
              <a:buFont typeface="Times New Roman"/>
              <a:buChar char="○"/>
            </a:pPr>
            <a:r>
              <a:rPr lang="en" sz="1600">
                <a:latin typeface="Times New Roman"/>
                <a:ea typeface="Times New Roman"/>
                <a:cs typeface="Times New Roman"/>
                <a:sym typeface="Times New Roman"/>
              </a:rPr>
              <a:t>Over Budget</a:t>
            </a:r>
            <a:r>
              <a:rPr lang="en" sz="1600">
                <a:latin typeface="Times New Roman"/>
                <a:ea typeface="Times New Roman"/>
                <a:cs typeface="Times New Roman"/>
                <a:sym typeface="Times New Roman"/>
              </a:rPr>
              <a:t> </a:t>
            </a:r>
            <a:endParaRPr sz="1600">
              <a:latin typeface="Times New Roman"/>
              <a:ea typeface="Times New Roman"/>
              <a:cs typeface="Times New Roman"/>
              <a:sym typeface="Times New Roman"/>
            </a:endParaRPr>
          </a:p>
          <a:p>
            <a:pPr indent="-330200" lvl="0" marL="457200" rtl="0" algn="l">
              <a:spcBef>
                <a:spcPts val="0"/>
              </a:spcBef>
              <a:spcAft>
                <a:spcPts val="0"/>
              </a:spcAft>
              <a:buSzPts val="1600"/>
              <a:buFont typeface="Times New Roman"/>
              <a:buChar char="●"/>
            </a:pPr>
            <a:r>
              <a:rPr lang="en" sz="1600">
                <a:latin typeface="Times New Roman"/>
                <a:ea typeface="Times New Roman"/>
                <a:cs typeface="Times New Roman"/>
                <a:sym typeface="Times New Roman"/>
              </a:rPr>
              <a:t>Thoughts going forward</a:t>
            </a:r>
            <a:endParaRPr sz="1600">
              <a:latin typeface="Times New Roman"/>
              <a:ea typeface="Times New Roman"/>
              <a:cs typeface="Times New Roman"/>
              <a:sym typeface="Times New Roman"/>
            </a:endParaRPr>
          </a:p>
          <a:p>
            <a:pPr indent="-330200" lvl="1" marL="914400" rtl="0" algn="l">
              <a:spcBef>
                <a:spcPts val="0"/>
              </a:spcBef>
              <a:spcAft>
                <a:spcPts val="0"/>
              </a:spcAft>
              <a:buSzPts val="1600"/>
              <a:buFont typeface="Times New Roman"/>
              <a:buChar char="○"/>
            </a:pPr>
            <a:r>
              <a:rPr lang="en" sz="1600">
                <a:latin typeface="Times New Roman"/>
                <a:ea typeface="Times New Roman"/>
                <a:cs typeface="Times New Roman"/>
                <a:sym typeface="Times New Roman"/>
              </a:rPr>
              <a:t>Budget subsections</a:t>
            </a:r>
            <a:endParaRPr sz="1600">
              <a:latin typeface="Times New Roman"/>
              <a:ea typeface="Times New Roman"/>
              <a:cs typeface="Times New Roman"/>
              <a:sym typeface="Times New Roman"/>
            </a:endParaRPr>
          </a:p>
          <a:p>
            <a:pPr indent="-330200" lvl="2" marL="1371600" rtl="0" algn="l">
              <a:spcBef>
                <a:spcPts val="0"/>
              </a:spcBef>
              <a:spcAft>
                <a:spcPts val="0"/>
              </a:spcAft>
              <a:buSzPts val="1600"/>
              <a:buFont typeface="Times New Roman"/>
              <a:buChar char="■"/>
            </a:pPr>
            <a:r>
              <a:rPr lang="en" sz="1600">
                <a:latin typeface="Times New Roman"/>
                <a:ea typeface="Times New Roman"/>
                <a:cs typeface="Times New Roman"/>
                <a:sym typeface="Times New Roman"/>
              </a:rPr>
              <a:t>Building, Testing</a:t>
            </a:r>
            <a:endParaRPr sz="1600">
              <a:latin typeface="Times New Roman"/>
              <a:ea typeface="Times New Roman"/>
              <a:cs typeface="Times New Roman"/>
              <a:sym typeface="Times New Roman"/>
            </a:endParaRPr>
          </a:p>
          <a:p>
            <a:pPr indent="-330200" lvl="1" marL="914400" rtl="0" algn="l">
              <a:spcBef>
                <a:spcPts val="0"/>
              </a:spcBef>
              <a:spcAft>
                <a:spcPts val="0"/>
              </a:spcAft>
              <a:buSzPts val="1600"/>
              <a:buFont typeface="Times New Roman"/>
              <a:buChar char="○"/>
            </a:pPr>
            <a:r>
              <a:rPr lang="en" sz="1600">
                <a:latin typeface="Times New Roman"/>
                <a:ea typeface="Times New Roman"/>
                <a:cs typeface="Times New Roman"/>
                <a:sym typeface="Times New Roman"/>
              </a:rPr>
              <a:t>Redundancy</a:t>
            </a:r>
            <a:endParaRPr sz="1600">
              <a:latin typeface="Times New Roman"/>
              <a:ea typeface="Times New Roman"/>
              <a:cs typeface="Times New Roman"/>
              <a:sym typeface="Times New Roman"/>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29"/>
          <p:cNvSpPr txBox="1"/>
          <p:nvPr>
            <p:ph type="title"/>
          </p:nvPr>
        </p:nvSpPr>
        <p:spPr>
          <a:xfrm>
            <a:off x="311700" y="445025"/>
            <a:ext cx="85206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2400">
                <a:latin typeface="Times New Roman"/>
                <a:ea typeface="Times New Roman"/>
                <a:cs typeface="Times New Roman"/>
                <a:sym typeface="Times New Roman"/>
              </a:rPr>
              <a:t>Project Reflection</a:t>
            </a:r>
            <a:endParaRPr b="1" sz="2400">
              <a:latin typeface="Times New Roman"/>
              <a:ea typeface="Times New Roman"/>
              <a:cs typeface="Times New Roman"/>
              <a:sym typeface="Times New Roman"/>
            </a:endParaRPr>
          </a:p>
        </p:txBody>
      </p:sp>
      <p:sp>
        <p:nvSpPr>
          <p:cNvPr id="206" name="Google Shape;206;p29"/>
          <p:cNvSpPr txBox="1"/>
          <p:nvPr>
            <p:ph idx="1" type="body"/>
          </p:nvPr>
        </p:nvSpPr>
        <p:spPr>
          <a:xfrm>
            <a:off x="4388600" y="1017725"/>
            <a:ext cx="4509000" cy="22779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sz="1600">
              <a:latin typeface="Times New Roman"/>
              <a:ea typeface="Times New Roman"/>
              <a:cs typeface="Times New Roman"/>
              <a:sym typeface="Times New Roman"/>
            </a:endParaRPr>
          </a:p>
          <a:p>
            <a:pPr indent="-330200" lvl="0" marL="457200" rtl="0" algn="l">
              <a:spcBef>
                <a:spcPts val="0"/>
              </a:spcBef>
              <a:spcAft>
                <a:spcPts val="0"/>
              </a:spcAft>
              <a:buSzPts val="1600"/>
              <a:buFont typeface="Times New Roman"/>
              <a:buChar char="●"/>
            </a:pPr>
            <a:r>
              <a:rPr lang="en" sz="1600">
                <a:latin typeface="Times New Roman"/>
                <a:ea typeface="Times New Roman"/>
                <a:cs typeface="Times New Roman"/>
                <a:sym typeface="Times New Roman"/>
              </a:rPr>
              <a:t>Things to be improved</a:t>
            </a:r>
            <a:endParaRPr sz="1600">
              <a:latin typeface="Times New Roman"/>
              <a:ea typeface="Times New Roman"/>
              <a:cs typeface="Times New Roman"/>
              <a:sym typeface="Times New Roman"/>
            </a:endParaRPr>
          </a:p>
          <a:p>
            <a:pPr indent="-330200" lvl="1" marL="914400" rtl="0" algn="l">
              <a:spcBef>
                <a:spcPts val="0"/>
              </a:spcBef>
              <a:spcAft>
                <a:spcPts val="0"/>
              </a:spcAft>
              <a:buSzPts val="1600"/>
              <a:buFont typeface="Times New Roman"/>
              <a:buChar char="○"/>
            </a:pPr>
            <a:r>
              <a:rPr lang="en" sz="1600">
                <a:latin typeface="Times New Roman"/>
                <a:ea typeface="Times New Roman"/>
                <a:cs typeface="Times New Roman"/>
                <a:sym typeface="Times New Roman"/>
              </a:rPr>
              <a:t>Small team would be more beneficial for meeting learning objectives</a:t>
            </a:r>
            <a:endParaRPr sz="1600">
              <a:latin typeface="Times New Roman"/>
              <a:ea typeface="Times New Roman"/>
              <a:cs typeface="Times New Roman"/>
              <a:sym typeface="Times New Roman"/>
            </a:endParaRPr>
          </a:p>
          <a:p>
            <a:pPr indent="-330200" lvl="1" marL="914400" rtl="0" algn="l">
              <a:spcBef>
                <a:spcPts val="0"/>
              </a:spcBef>
              <a:spcAft>
                <a:spcPts val="0"/>
              </a:spcAft>
              <a:buSzPts val="1600"/>
              <a:buFont typeface="Times New Roman"/>
              <a:buChar char="○"/>
            </a:pPr>
            <a:r>
              <a:rPr lang="en" sz="1600">
                <a:latin typeface="Times New Roman"/>
                <a:ea typeface="Times New Roman"/>
                <a:cs typeface="Times New Roman"/>
                <a:sym typeface="Times New Roman"/>
              </a:rPr>
              <a:t>Budget tracking</a:t>
            </a:r>
            <a:endParaRPr sz="1600">
              <a:latin typeface="Times New Roman"/>
              <a:ea typeface="Times New Roman"/>
              <a:cs typeface="Times New Roman"/>
              <a:sym typeface="Times New Roman"/>
            </a:endParaRPr>
          </a:p>
          <a:p>
            <a:pPr indent="-330200" lvl="1" marL="914400" rtl="0" algn="l">
              <a:spcBef>
                <a:spcPts val="0"/>
              </a:spcBef>
              <a:spcAft>
                <a:spcPts val="0"/>
              </a:spcAft>
              <a:buSzPts val="1600"/>
              <a:buFont typeface="Times New Roman"/>
              <a:buChar char="○"/>
            </a:pPr>
            <a:r>
              <a:rPr lang="en" sz="1600">
                <a:latin typeface="Times New Roman"/>
                <a:ea typeface="Times New Roman"/>
                <a:cs typeface="Times New Roman"/>
                <a:sym typeface="Times New Roman"/>
              </a:rPr>
              <a:t>PCB Design</a:t>
            </a:r>
            <a:endParaRPr sz="1600">
              <a:latin typeface="Times New Roman"/>
              <a:ea typeface="Times New Roman"/>
              <a:cs typeface="Times New Roman"/>
              <a:sym typeface="Times New Roman"/>
            </a:endParaRPr>
          </a:p>
          <a:p>
            <a:pPr indent="0" lvl="0" marL="914400" rtl="0" algn="l">
              <a:spcBef>
                <a:spcPts val="0"/>
              </a:spcBef>
              <a:spcAft>
                <a:spcPts val="0"/>
              </a:spcAft>
              <a:buNone/>
            </a:pPr>
            <a:r>
              <a:t/>
            </a:r>
            <a:endParaRPr sz="1600">
              <a:latin typeface="Times New Roman"/>
              <a:ea typeface="Times New Roman"/>
              <a:cs typeface="Times New Roman"/>
              <a:sym typeface="Times New Roman"/>
            </a:endParaRPr>
          </a:p>
          <a:p>
            <a:pPr indent="-330200" lvl="0" marL="457200" rtl="0" algn="l">
              <a:spcBef>
                <a:spcPts val="0"/>
              </a:spcBef>
              <a:spcAft>
                <a:spcPts val="0"/>
              </a:spcAft>
              <a:buSzPts val="1600"/>
              <a:buFont typeface="Times New Roman"/>
              <a:buChar char="●"/>
            </a:pPr>
            <a:r>
              <a:rPr lang="en" sz="1600">
                <a:latin typeface="Times New Roman"/>
                <a:ea typeface="Times New Roman"/>
                <a:cs typeface="Times New Roman"/>
                <a:sym typeface="Times New Roman"/>
              </a:rPr>
              <a:t>Major Accomplishments</a:t>
            </a:r>
            <a:endParaRPr sz="1600">
              <a:latin typeface="Times New Roman"/>
              <a:ea typeface="Times New Roman"/>
              <a:cs typeface="Times New Roman"/>
              <a:sym typeface="Times New Roman"/>
            </a:endParaRPr>
          </a:p>
          <a:p>
            <a:pPr indent="-330200" lvl="1" marL="914400" rtl="0" algn="l">
              <a:spcBef>
                <a:spcPts val="0"/>
              </a:spcBef>
              <a:spcAft>
                <a:spcPts val="0"/>
              </a:spcAft>
              <a:buSzPts val="1600"/>
              <a:buFont typeface="Times New Roman"/>
              <a:buChar char="○"/>
            </a:pPr>
            <a:r>
              <a:rPr lang="en" sz="1600">
                <a:latin typeface="Times New Roman"/>
                <a:ea typeface="Times New Roman"/>
                <a:cs typeface="Times New Roman"/>
                <a:sym typeface="Times New Roman"/>
              </a:rPr>
              <a:t>Code development</a:t>
            </a:r>
            <a:endParaRPr sz="1600">
              <a:latin typeface="Times New Roman"/>
              <a:ea typeface="Times New Roman"/>
              <a:cs typeface="Times New Roman"/>
              <a:sym typeface="Times New Roman"/>
            </a:endParaRPr>
          </a:p>
          <a:p>
            <a:pPr indent="-330200" lvl="1" marL="914400" rtl="0" algn="l">
              <a:spcBef>
                <a:spcPts val="0"/>
              </a:spcBef>
              <a:spcAft>
                <a:spcPts val="0"/>
              </a:spcAft>
              <a:buSzPts val="1600"/>
              <a:buFont typeface="Times New Roman"/>
              <a:buChar char="○"/>
            </a:pPr>
            <a:r>
              <a:rPr lang="en" sz="1600">
                <a:latin typeface="Times New Roman"/>
                <a:ea typeface="Times New Roman"/>
                <a:cs typeface="Times New Roman"/>
                <a:sym typeface="Times New Roman"/>
              </a:rPr>
              <a:t>Spool modification </a:t>
            </a:r>
            <a:endParaRPr sz="1600">
              <a:latin typeface="Times New Roman"/>
              <a:ea typeface="Times New Roman"/>
              <a:cs typeface="Times New Roman"/>
              <a:sym typeface="Times New Roman"/>
            </a:endParaRPr>
          </a:p>
          <a:p>
            <a:pPr indent="0" lvl="0" marL="0" rtl="0" algn="l">
              <a:spcBef>
                <a:spcPts val="0"/>
              </a:spcBef>
              <a:spcAft>
                <a:spcPts val="0"/>
              </a:spcAft>
              <a:buNone/>
            </a:pPr>
            <a:r>
              <a:t/>
            </a:r>
            <a:endParaRPr sz="1600">
              <a:latin typeface="Times New Roman"/>
              <a:ea typeface="Times New Roman"/>
              <a:cs typeface="Times New Roman"/>
              <a:sym typeface="Times New Roman"/>
            </a:endParaRPr>
          </a:p>
          <a:p>
            <a:pPr indent="0" lvl="0" marL="0" rtl="0" algn="l">
              <a:spcBef>
                <a:spcPts val="0"/>
              </a:spcBef>
              <a:spcAft>
                <a:spcPts val="0"/>
              </a:spcAft>
              <a:buNone/>
            </a:pPr>
            <a:r>
              <a:t/>
            </a:r>
            <a:endParaRPr sz="1600">
              <a:latin typeface="Times New Roman"/>
              <a:ea typeface="Times New Roman"/>
              <a:cs typeface="Times New Roman"/>
              <a:sym typeface="Times New Roman"/>
            </a:endParaRPr>
          </a:p>
        </p:txBody>
      </p:sp>
      <p:sp>
        <p:nvSpPr>
          <p:cNvPr id="207" name="Google Shape;207;p29"/>
          <p:cNvSpPr txBox="1"/>
          <p:nvPr/>
        </p:nvSpPr>
        <p:spPr>
          <a:xfrm>
            <a:off x="3044500" y="3890325"/>
            <a:ext cx="2552100" cy="117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Times New Roman"/>
                <a:ea typeface="Times New Roman"/>
                <a:cs typeface="Times New Roman"/>
                <a:sym typeface="Times New Roman"/>
              </a:rPr>
              <a:t>Overall Feeling: </a:t>
            </a:r>
            <a:r>
              <a:rPr b="1" lang="en" sz="1600" u="sng">
                <a:latin typeface="Times New Roman"/>
                <a:ea typeface="Times New Roman"/>
                <a:cs typeface="Times New Roman"/>
                <a:sym typeface="Times New Roman"/>
              </a:rPr>
              <a:t>Successful</a:t>
            </a:r>
            <a:r>
              <a:rPr b="1" lang="en" sz="1600" u="sng">
                <a:latin typeface="Times New Roman"/>
                <a:ea typeface="Times New Roman"/>
                <a:cs typeface="Times New Roman"/>
                <a:sym typeface="Times New Roman"/>
              </a:rPr>
              <a:t> </a:t>
            </a:r>
            <a:endParaRPr b="1" sz="1600" u="sng">
              <a:latin typeface="Times New Roman"/>
              <a:ea typeface="Times New Roman"/>
              <a:cs typeface="Times New Roman"/>
              <a:sym typeface="Times New Roman"/>
            </a:endParaRPr>
          </a:p>
        </p:txBody>
      </p:sp>
      <p:sp>
        <p:nvSpPr>
          <p:cNvPr id="208" name="Google Shape;208;p29"/>
          <p:cNvSpPr txBox="1"/>
          <p:nvPr/>
        </p:nvSpPr>
        <p:spPr>
          <a:xfrm>
            <a:off x="311700" y="1308850"/>
            <a:ext cx="3947400" cy="17472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Clr>
                <a:schemeClr val="dk1"/>
              </a:buClr>
              <a:buSzPts val="1600"/>
              <a:buFont typeface="Times New Roman"/>
              <a:buChar char="●"/>
            </a:pPr>
            <a:r>
              <a:rPr lang="en" sz="1600">
                <a:solidFill>
                  <a:schemeClr val="dk1"/>
                </a:solidFill>
                <a:latin typeface="Times New Roman"/>
                <a:ea typeface="Times New Roman"/>
                <a:cs typeface="Times New Roman"/>
                <a:sym typeface="Times New Roman"/>
              </a:rPr>
              <a:t>Successful aspects</a:t>
            </a:r>
            <a:endParaRPr sz="1600">
              <a:solidFill>
                <a:schemeClr val="dk1"/>
              </a:solidFill>
              <a:latin typeface="Times New Roman"/>
              <a:ea typeface="Times New Roman"/>
              <a:cs typeface="Times New Roman"/>
              <a:sym typeface="Times New Roman"/>
            </a:endParaRPr>
          </a:p>
          <a:p>
            <a:pPr indent="-330200" lvl="1" marL="914400" rtl="0" algn="l">
              <a:spcBef>
                <a:spcPts val="0"/>
              </a:spcBef>
              <a:spcAft>
                <a:spcPts val="0"/>
              </a:spcAft>
              <a:buClr>
                <a:schemeClr val="dk1"/>
              </a:buClr>
              <a:buSzPts val="1600"/>
              <a:buFont typeface="Times New Roman"/>
              <a:buChar char="○"/>
            </a:pPr>
            <a:r>
              <a:rPr lang="en" sz="1600">
                <a:solidFill>
                  <a:schemeClr val="dk1"/>
                </a:solidFill>
                <a:latin typeface="Times New Roman"/>
                <a:ea typeface="Times New Roman"/>
                <a:cs typeface="Times New Roman"/>
                <a:sym typeface="Times New Roman"/>
              </a:rPr>
              <a:t>Project deliverables successful</a:t>
            </a:r>
            <a:endParaRPr sz="1600">
              <a:solidFill>
                <a:schemeClr val="dk1"/>
              </a:solidFill>
              <a:latin typeface="Times New Roman"/>
              <a:ea typeface="Times New Roman"/>
              <a:cs typeface="Times New Roman"/>
              <a:sym typeface="Times New Roman"/>
            </a:endParaRPr>
          </a:p>
          <a:p>
            <a:pPr indent="-330200" lvl="2" marL="1371600" rtl="0" algn="l">
              <a:spcBef>
                <a:spcPts val="0"/>
              </a:spcBef>
              <a:spcAft>
                <a:spcPts val="0"/>
              </a:spcAft>
              <a:buClr>
                <a:schemeClr val="dk1"/>
              </a:buClr>
              <a:buSzPts val="1600"/>
              <a:buFont typeface="Times New Roman"/>
              <a:buChar char="■"/>
            </a:pPr>
            <a:r>
              <a:rPr lang="en" sz="1600">
                <a:solidFill>
                  <a:schemeClr val="dk1"/>
                </a:solidFill>
                <a:latin typeface="Times New Roman"/>
                <a:ea typeface="Times New Roman"/>
                <a:cs typeface="Times New Roman"/>
                <a:sym typeface="Times New Roman"/>
              </a:rPr>
              <a:t>Automated system which can provide depth sensing</a:t>
            </a:r>
            <a:endParaRPr sz="1600">
              <a:solidFill>
                <a:schemeClr val="dk1"/>
              </a:solidFill>
              <a:latin typeface="Times New Roman"/>
              <a:ea typeface="Times New Roman"/>
              <a:cs typeface="Times New Roman"/>
              <a:sym typeface="Times New Roman"/>
            </a:endParaRPr>
          </a:p>
          <a:p>
            <a:pPr indent="-330200" lvl="1" marL="914400" rtl="0" algn="l">
              <a:spcBef>
                <a:spcPts val="0"/>
              </a:spcBef>
              <a:spcAft>
                <a:spcPts val="0"/>
              </a:spcAft>
              <a:buClr>
                <a:schemeClr val="dk1"/>
              </a:buClr>
              <a:buSzPts val="1600"/>
              <a:buFont typeface="Times New Roman"/>
              <a:buChar char="○"/>
            </a:pPr>
            <a:r>
              <a:rPr lang="en" sz="1600">
                <a:solidFill>
                  <a:schemeClr val="dk1"/>
                </a:solidFill>
                <a:latin typeface="Times New Roman"/>
                <a:ea typeface="Times New Roman"/>
                <a:cs typeface="Times New Roman"/>
                <a:sym typeface="Times New Roman"/>
              </a:rPr>
              <a:t>Slip Ring Development </a:t>
            </a:r>
            <a:endParaRPr sz="1600">
              <a:solidFill>
                <a:schemeClr val="dk1"/>
              </a:solidFill>
              <a:latin typeface="Times New Roman"/>
              <a:ea typeface="Times New Roman"/>
              <a:cs typeface="Times New Roman"/>
              <a:sym typeface="Times New Roman"/>
            </a:endParaRPr>
          </a:p>
          <a:p>
            <a:pPr indent="-330200" lvl="1" marL="914400" rtl="0" algn="l">
              <a:spcBef>
                <a:spcPts val="0"/>
              </a:spcBef>
              <a:spcAft>
                <a:spcPts val="0"/>
              </a:spcAft>
              <a:buClr>
                <a:schemeClr val="dk1"/>
              </a:buClr>
              <a:buSzPts val="1600"/>
              <a:buFont typeface="Times New Roman"/>
              <a:buChar char="○"/>
            </a:pPr>
            <a:r>
              <a:rPr lang="en" sz="1600">
                <a:solidFill>
                  <a:schemeClr val="dk1"/>
                </a:solidFill>
                <a:latin typeface="Times New Roman"/>
                <a:ea typeface="Times New Roman"/>
                <a:cs typeface="Times New Roman"/>
                <a:sym typeface="Times New Roman"/>
              </a:rPr>
              <a:t>Team management dealt with appropriately </a:t>
            </a:r>
            <a:endParaRPr sz="1600">
              <a:latin typeface="Times New Roman"/>
              <a:ea typeface="Times New Roman"/>
              <a:cs typeface="Times New Roman"/>
              <a:sym typeface="Times New Roman"/>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30"/>
          <p:cNvSpPr txBox="1"/>
          <p:nvPr>
            <p:ph type="title"/>
          </p:nvPr>
        </p:nvSpPr>
        <p:spPr>
          <a:xfrm>
            <a:off x="311700" y="445025"/>
            <a:ext cx="85206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2400">
                <a:latin typeface="Times New Roman"/>
                <a:ea typeface="Times New Roman"/>
                <a:cs typeface="Times New Roman"/>
                <a:sym typeface="Times New Roman"/>
              </a:rPr>
              <a:t>Future Work - Communication System</a:t>
            </a:r>
            <a:endParaRPr b="1" sz="2400">
              <a:latin typeface="Times New Roman"/>
              <a:ea typeface="Times New Roman"/>
              <a:cs typeface="Times New Roman"/>
              <a:sym typeface="Times New Roman"/>
            </a:endParaRPr>
          </a:p>
        </p:txBody>
      </p:sp>
      <p:sp>
        <p:nvSpPr>
          <p:cNvPr id="214" name="Google Shape;214;p30"/>
          <p:cNvSpPr txBox="1"/>
          <p:nvPr>
            <p:ph idx="1" type="body"/>
          </p:nvPr>
        </p:nvSpPr>
        <p:spPr>
          <a:xfrm>
            <a:off x="311700" y="1152475"/>
            <a:ext cx="6128700" cy="3416400"/>
          </a:xfrm>
          <a:prstGeom prst="rect">
            <a:avLst/>
          </a:prstGeom>
        </p:spPr>
        <p:txBody>
          <a:bodyPr anchorCtr="0" anchor="ctr" bIns="91425" lIns="91425" spcFirstLastPara="1" rIns="91425" wrap="square" tIns="91425">
            <a:noAutofit/>
          </a:bodyPr>
          <a:lstStyle/>
          <a:p>
            <a:pPr indent="-330200" lvl="0" marL="457200" rtl="0" algn="l">
              <a:spcBef>
                <a:spcPts val="0"/>
              </a:spcBef>
              <a:spcAft>
                <a:spcPts val="0"/>
              </a:spcAft>
              <a:buSzPts val="1600"/>
              <a:buFont typeface="Times New Roman"/>
              <a:buChar char="●"/>
            </a:pPr>
            <a:r>
              <a:rPr lang="en" sz="1600">
                <a:latin typeface="Times New Roman"/>
                <a:ea typeface="Times New Roman"/>
                <a:cs typeface="Times New Roman"/>
                <a:sym typeface="Times New Roman"/>
              </a:rPr>
              <a:t>Currently, SSH tunneling is used for communication between the Raspberry Pi and host computer</a:t>
            </a:r>
            <a:endParaRPr sz="1600">
              <a:latin typeface="Times New Roman"/>
              <a:ea typeface="Times New Roman"/>
              <a:cs typeface="Times New Roman"/>
              <a:sym typeface="Times New Roman"/>
            </a:endParaRPr>
          </a:p>
          <a:p>
            <a:pPr indent="0" lvl="0" marL="457200" rtl="0" algn="l">
              <a:spcBef>
                <a:spcPts val="0"/>
              </a:spcBef>
              <a:spcAft>
                <a:spcPts val="0"/>
              </a:spcAft>
              <a:buNone/>
            </a:pPr>
            <a:r>
              <a:t/>
            </a:r>
            <a:endParaRPr sz="1600">
              <a:latin typeface="Times New Roman"/>
              <a:ea typeface="Times New Roman"/>
              <a:cs typeface="Times New Roman"/>
              <a:sym typeface="Times New Roman"/>
            </a:endParaRPr>
          </a:p>
          <a:p>
            <a:pPr indent="-330200" lvl="0" marL="457200" rtl="0" algn="l">
              <a:spcBef>
                <a:spcPts val="0"/>
              </a:spcBef>
              <a:spcAft>
                <a:spcPts val="0"/>
              </a:spcAft>
              <a:buSzPts val="1600"/>
              <a:buFont typeface="Times New Roman"/>
              <a:buChar char="●"/>
            </a:pPr>
            <a:r>
              <a:rPr lang="en" sz="1600">
                <a:latin typeface="Times New Roman"/>
                <a:ea typeface="Times New Roman"/>
                <a:cs typeface="Times New Roman"/>
                <a:sym typeface="Times New Roman"/>
              </a:rPr>
              <a:t>In future, an XBee radio module could be used in place of IEEE 802.11 (WiFi)</a:t>
            </a:r>
            <a:endParaRPr sz="1600">
              <a:latin typeface="Times New Roman"/>
              <a:ea typeface="Times New Roman"/>
              <a:cs typeface="Times New Roman"/>
              <a:sym typeface="Times New Roman"/>
            </a:endParaRPr>
          </a:p>
          <a:p>
            <a:pPr indent="0" lvl="0" marL="457200" rtl="0" algn="l">
              <a:spcBef>
                <a:spcPts val="0"/>
              </a:spcBef>
              <a:spcAft>
                <a:spcPts val="0"/>
              </a:spcAft>
              <a:buNone/>
            </a:pPr>
            <a:r>
              <a:t/>
            </a:r>
            <a:endParaRPr sz="1600">
              <a:latin typeface="Times New Roman"/>
              <a:ea typeface="Times New Roman"/>
              <a:cs typeface="Times New Roman"/>
              <a:sym typeface="Times New Roman"/>
            </a:endParaRPr>
          </a:p>
          <a:p>
            <a:pPr indent="-330200" lvl="1" marL="914400" rtl="0" algn="l">
              <a:spcBef>
                <a:spcPts val="0"/>
              </a:spcBef>
              <a:spcAft>
                <a:spcPts val="0"/>
              </a:spcAft>
              <a:buSzPts val="1600"/>
              <a:buFont typeface="Times New Roman"/>
              <a:buChar char="○"/>
            </a:pPr>
            <a:r>
              <a:rPr lang="en" sz="1600">
                <a:latin typeface="Times New Roman"/>
                <a:ea typeface="Times New Roman"/>
                <a:cs typeface="Times New Roman"/>
                <a:sym typeface="Times New Roman"/>
              </a:rPr>
              <a:t>XBee would have much greater range for field use of several miles [3]</a:t>
            </a:r>
            <a:endParaRPr sz="1600">
              <a:latin typeface="Times New Roman"/>
              <a:ea typeface="Times New Roman"/>
              <a:cs typeface="Times New Roman"/>
              <a:sym typeface="Times New Roman"/>
            </a:endParaRPr>
          </a:p>
          <a:p>
            <a:pPr indent="0" lvl="0" marL="914400" rtl="0" algn="l">
              <a:spcBef>
                <a:spcPts val="0"/>
              </a:spcBef>
              <a:spcAft>
                <a:spcPts val="0"/>
              </a:spcAft>
              <a:buNone/>
            </a:pPr>
            <a:r>
              <a:t/>
            </a:r>
            <a:endParaRPr sz="1600">
              <a:latin typeface="Times New Roman"/>
              <a:ea typeface="Times New Roman"/>
              <a:cs typeface="Times New Roman"/>
              <a:sym typeface="Times New Roman"/>
            </a:endParaRPr>
          </a:p>
          <a:p>
            <a:pPr indent="-330200" lvl="1" marL="914400" rtl="0" algn="l">
              <a:spcBef>
                <a:spcPts val="0"/>
              </a:spcBef>
              <a:spcAft>
                <a:spcPts val="0"/>
              </a:spcAft>
              <a:buSzPts val="1600"/>
              <a:buFont typeface="Times New Roman"/>
              <a:buChar char="○"/>
            </a:pPr>
            <a:r>
              <a:rPr lang="en" sz="1600">
                <a:latin typeface="Times New Roman"/>
                <a:ea typeface="Times New Roman"/>
                <a:cs typeface="Times New Roman"/>
                <a:sym typeface="Times New Roman"/>
              </a:rPr>
              <a:t>Useful for field testing over large distances</a:t>
            </a:r>
            <a:endParaRPr sz="1600">
              <a:latin typeface="Times New Roman"/>
              <a:ea typeface="Times New Roman"/>
              <a:cs typeface="Times New Roman"/>
              <a:sym typeface="Times New Roman"/>
            </a:endParaRPr>
          </a:p>
        </p:txBody>
      </p:sp>
      <p:pic>
        <p:nvPicPr>
          <p:cNvPr descr="wifi-icon - StellarNet, Inc." id="215" name="Google Shape;215;p30"/>
          <p:cNvPicPr preferRelativeResize="0"/>
          <p:nvPr/>
        </p:nvPicPr>
        <p:blipFill>
          <a:blip r:embed="rId3">
            <a:alphaModFix/>
          </a:blip>
          <a:stretch>
            <a:fillRect/>
          </a:stretch>
        </p:blipFill>
        <p:spPr>
          <a:xfrm>
            <a:off x="6667918" y="1888975"/>
            <a:ext cx="1651306" cy="1365551"/>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31"/>
          <p:cNvSpPr txBox="1"/>
          <p:nvPr>
            <p:ph type="title"/>
          </p:nvPr>
        </p:nvSpPr>
        <p:spPr>
          <a:xfrm>
            <a:off x="311700" y="445025"/>
            <a:ext cx="85206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2400">
                <a:latin typeface="Times New Roman"/>
                <a:ea typeface="Times New Roman"/>
                <a:cs typeface="Times New Roman"/>
                <a:sym typeface="Times New Roman"/>
              </a:rPr>
              <a:t>Future Work - Graphical User Interface &amp; Data Log</a:t>
            </a:r>
            <a:endParaRPr b="1" sz="2400">
              <a:latin typeface="Times New Roman"/>
              <a:ea typeface="Times New Roman"/>
              <a:cs typeface="Times New Roman"/>
              <a:sym typeface="Times New Roman"/>
            </a:endParaRPr>
          </a:p>
        </p:txBody>
      </p:sp>
      <p:sp>
        <p:nvSpPr>
          <p:cNvPr id="221" name="Google Shape;221;p31"/>
          <p:cNvSpPr txBox="1"/>
          <p:nvPr>
            <p:ph idx="1" type="body"/>
          </p:nvPr>
        </p:nvSpPr>
        <p:spPr>
          <a:xfrm>
            <a:off x="311700" y="1152475"/>
            <a:ext cx="8520600" cy="3416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22" name="Google Shape;222;p31"/>
          <p:cNvPicPr preferRelativeResize="0"/>
          <p:nvPr/>
        </p:nvPicPr>
        <p:blipFill>
          <a:blip r:embed="rId3">
            <a:alphaModFix/>
          </a:blip>
          <a:stretch>
            <a:fillRect/>
          </a:stretch>
        </p:blipFill>
        <p:spPr>
          <a:xfrm>
            <a:off x="523325" y="1460500"/>
            <a:ext cx="4286250" cy="2800350"/>
          </a:xfrm>
          <a:prstGeom prst="rect">
            <a:avLst/>
          </a:prstGeom>
          <a:noFill/>
          <a:ln>
            <a:noFill/>
          </a:ln>
        </p:spPr>
      </p:pic>
      <p:pic>
        <p:nvPicPr>
          <p:cNvPr id="223" name="Google Shape;223;p31"/>
          <p:cNvPicPr preferRelativeResize="0"/>
          <p:nvPr/>
        </p:nvPicPr>
        <p:blipFill>
          <a:blip r:embed="rId4">
            <a:alphaModFix/>
          </a:blip>
          <a:stretch>
            <a:fillRect/>
          </a:stretch>
        </p:blipFill>
        <p:spPr>
          <a:xfrm>
            <a:off x="5719150" y="1539625"/>
            <a:ext cx="2838450" cy="191452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32"/>
          <p:cNvSpPr txBox="1"/>
          <p:nvPr>
            <p:ph type="title"/>
          </p:nvPr>
        </p:nvSpPr>
        <p:spPr>
          <a:xfrm>
            <a:off x="311700" y="445025"/>
            <a:ext cx="85206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2400">
                <a:latin typeface="Times New Roman"/>
                <a:ea typeface="Times New Roman"/>
                <a:cs typeface="Times New Roman"/>
                <a:sym typeface="Times New Roman"/>
              </a:rPr>
              <a:t>Conclusion </a:t>
            </a:r>
            <a:endParaRPr b="1" sz="2400">
              <a:latin typeface="Times New Roman"/>
              <a:ea typeface="Times New Roman"/>
              <a:cs typeface="Times New Roman"/>
              <a:sym typeface="Times New Roman"/>
            </a:endParaRPr>
          </a:p>
        </p:txBody>
      </p:sp>
      <p:sp>
        <p:nvSpPr>
          <p:cNvPr id="229" name="Google Shape;229;p32"/>
          <p:cNvSpPr txBox="1"/>
          <p:nvPr>
            <p:ph idx="1" type="body"/>
          </p:nvPr>
        </p:nvSpPr>
        <p:spPr>
          <a:xfrm>
            <a:off x="311700" y="1152475"/>
            <a:ext cx="5327100" cy="34164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SzPts val="1800"/>
              <a:buFont typeface="Times New Roman"/>
              <a:buChar char="●"/>
            </a:pPr>
            <a:r>
              <a:rPr lang="en" sz="1800">
                <a:latin typeface="Times New Roman"/>
                <a:ea typeface="Times New Roman"/>
                <a:cs typeface="Times New Roman"/>
                <a:sym typeface="Times New Roman"/>
              </a:rPr>
              <a:t>Problem Statement</a:t>
            </a:r>
            <a:endParaRPr sz="1800">
              <a:latin typeface="Times New Roman"/>
              <a:ea typeface="Times New Roman"/>
              <a:cs typeface="Times New Roman"/>
              <a:sym typeface="Times New Roman"/>
            </a:endParaRPr>
          </a:p>
          <a:p>
            <a:pPr indent="-342900" lvl="0" marL="457200" rtl="0" algn="l">
              <a:lnSpc>
                <a:spcPct val="150000"/>
              </a:lnSpc>
              <a:spcBef>
                <a:spcPts val="0"/>
              </a:spcBef>
              <a:spcAft>
                <a:spcPts val="0"/>
              </a:spcAft>
              <a:buSzPts val="1800"/>
              <a:buFont typeface="Times New Roman"/>
              <a:buChar char="●"/>
            </a:pPr>
            <a:r>
              <a:rPr lang="en" sz="1800">
                <a:latin typeface="Times New Roman"/>
                <a:ea typeface="Times New Roman"/>
                <a:cs typeface="Times New Roman"/>
                <a:sym typeface="Times New Roman"/>
              </a:rPr>
              <a:t>Project Goals</a:t>
            </a:r>
            <a:endParaRPr sz="1800">
              <a:latin typeface="Times New Roman"/>
              <a:ea typeface="Times New Roman"/>
              <a:cs typeface="Times New Roman"/>
              <a:sym typeface="Times New Roman"/>
            </a:endParaRPr>
          </a:p>
          <a:p>
            <a:pPr indent="-342900" lvl="0" marL="457200" rtl="0" algn="l">
              <a:lnSpc>
                <a:spcPct val="150000"/>
              </a:lnSpc>
              <a:spcBef>
                <a:spcPts val="0"/>
              </a:spcBef>
              <a:spcAft>
                <a:spcPts val="0"/>
              </a:spcAft>
              <a:buSzPts val="1800"/>
              <a:buFont typeface="Times New Roman"/>
              <a:buChar char="●"/>
            </a:pPr>
            <a:r>
              <a:rPr lang="en" sz="1800">
                <a:latin typeface="Times New Roman"/>
                <a:ea typeface="Times New Roman"/>
                <a:cs typeface="Times New Roman"/>
                <a:sym typeface="Times New Roman"/>
              </a:rPr>
              <a:t>Background</a:t>
            </a:r>
            <a:endParaRPr sz="1800">
              <a:latin typeface="Times New Roman"/>
              <a:ea typeface="Times New Roman"/>
              <a:cs typeface="Times New Roman"/>
              <a:sym typeface="Times New Roman"/>
            </a:endParaRPr>
          </a:p>
          <a:p>
            <a:pPr indent="-342900" lvl="0" marL="457200" rtl="0" algn="l">
              <a:lnSpc>
                <a:spcPct val="150000"/>
              </a:lnSpc>
              <a:spcBef>
                <a:spcPts val="0"/>
              </a:spcBef>
              <a:spcAft>
                <a:spcPts val="0"/>
              </a:spcAft>
              <a:buSzPts val="1800"/>
              <a:buFont typeface="Times New Roman"/>
              <a:buChar char="●"/>
            </a:pPr>
            <a:r>
              <a:rPr lang="en" sz="1800">
                <a:latin typeface="Times New Roman"/>
                <a:ea typeface="Times New Roman"/>
                <a:cs typeface="Times New Roman"/>
                <a:sym typeface="Times New Roman"/>
              </a:rPr>
              <a:t>Prior Work</a:t>
            </a:r>
            <a:endParaRPr sz="1800">
              <a:latin typeface="Times New Roman"/>
              <a:ea typeface="Times New Roman"/>
              <a:cs typeface="Times New Roman"/>
              <a:sym typeface="Times New Roman"/>
            </a:endParaRPr>
          </a:p>
          <a:p>
            <a:pPr indent="-342900" lvl="0" marL="457200" rtl="0" algn="l">
              <a:lnSpc>
                <a:spcPct val="150000"/>
              </a:lnSpc>
              <a:spcBef>
                <a:spcPts val="0"/>
              </a:spcBef>
              <a:spcAft>
                <a:spcPts val="0"/>
              </a:spcAft>
              <a:buSzPts val="1800"/>
              <a:buFont typeface="Times New Roman"/>
              <a:buChar char="●"/>
            </a:pPr>
            <a:r>
              <a:rPr lang="en" sz="1800">
                <a:latin typeface="Times New Roman"/>
                <a:ea typeface="Times New Roman"/>
                <a:cs typeface="Times New Roman"/>
                <a:sym typeface="Times New Roman"/>
              </a:rPr>
              <a:t>Objectives</a:t>
            </a:r>
            <a:endParaRPr sz="1800">
              <a:latin typeface="Times New Roman"/>
              <a:ea typeface="Times New Roman"/>
              <a:cs typeface="Times New Roman"/>
              <a:sym typeface="Times New Roman"/>
            </a:endParaRPr>
          </a:p>
          <a:p>
            <a:pPr indent="-342900" lvl="0" marL="457200" rtl="0" algn="l">
              <a:lnSpc>
                <a:spcPct val="150000"/>
              </a:lnSpc>
              <a:spcBef>
                <a:spcPts val="0"/>
              </a:spcBef>
              <a:spcAft>
                <a:spcPts val="0"/>
              </a:spcAft>
              <a:buSzPts val="1800"/>
              <a:buFont typeface="Times New Roman"/>
              <a:buChar char="●"/>
            </a:pPr>
            <a:r>
              <a:rPr lang="en" sz="1800">
                <a:latin typeface="Times New Roman"/>
                <a:ea typeface="Times New Roman"/>
                <a:cs typeface="Times New Roman"/>
                <a:sym typeface="Times New Roman"/>
              </a:rPr>
              <a:t>Technical Details/Approach</a:t>
            </a:r>
            <a:endParaRPr sz="1800">
              <a:latin typeface="Times New Roman"/>
              <a:ea typeface="Times New Roman"/>
              <a:cs typeface="Times New Roman"/>
              <a:sym typeface="Times New Roman"/>
            </a:endParaRPr>
          </a:p>
          <a:p>
            <a:pPr indent="-342900" lvl="0" marL="457200" rtl="0" algn="l">
              <a:lnSpc>
                <a:spcPct val="150000"/>
              </a:lnSpc>
              <a:spcBef>
                <a:spcPts val="0"/>
              </a:spcBef>
              <a:spcAft>
                <a:spcPts val="0"/>
              </a:spcAft>
              <a:buSzPts val="1800"/>
              <a:buFont typeface="Times New Roman"/>
              <a:buChar char="●"/>
            </a:pPr>
            <a:r>
              <a:rPr lang="en" sz="1800">
                <a:latin typeface="Times New Roman"/>
                <a:ea typeface="Times New Roman"/>
                <a:cs typeface="Times New Roman"/>
                <a:sym typeface="Times New Roman"/>
              </a:rPr>
              <a:t>Budget</a:t>
            </a:r>
            <a:endParaRPr sz="1800">
              <a:latin typeface="Times New Roman"/>
              <a:ea typeface="Times New Roman"/>
              <a:cs typeface="Times New Roman"/>
              <a:sym typeface="Times New Roman"/>
            </a:endParaRPr>
          </a:p>
          <a:p>
            <a:pPr indent="-342900" lvl="0" marL="457200" rtl="0" algn="l">
              <a:lnSpc>
                <a:spcPct val="150000"/>
              </a:lnSpc>
              <a:spcBef>
                <a:spcPts val="0"/>
              </a:spcBef>
              <a:spcAft>
                <a:spcPts val="0"/>
              </a:spcAft>
              <a:buSzPts val="1800"/>
              <a:buFont typeface="Times New Roman"/>
              <a:buChar char="●"/>
            </a:pPr>
            <a:r>
              <a:rPr lang="en" sz="1800">
                <a:latin typeface="Times New Roman"/>
                <a:ea typeface="Times New Roman"/>
                <a:cs typeface="Times New Roman"/>
                <a:sym typeface="Times New Roman"/>
              </a:rPr>
              <a:t>Project Reflection</a:t>
            </a:r>
            <a:endParaRPr sz="1800">
              <a:latin typeface="Times New Roman"/>
              <a:ea typeface="Times New Roman"/>
              <a:cs typeface="Times New Roman"/>
              <a:sym typeface="Times New Roman"/>
            </a:endParaRPr>
          </a:p>
          <a:p>
            <a:pPr indent="-342900" lvl="0" marL="457200" rtl="0" algn="l">
              <a:lnSpc>
                <a:spcPct val="150000"/>
              </a:lnSpc>
              <a:spcBef>
                <a:spcPts val="0"/>
              </a:spcBef>
              <a:spcAft>
                <a:spcPts val="0"/>
              </a:spcAft>
              <a:buSzPts val="1800"/>
              <a:buFont typeface="Times New Roman"/>
              <a:buChar char="●"/>
            </a:pPr>
            <a:r>
              <a:rPr lang="en" sz="1800">
                <a:latin typeface="Times New Roman"/>
                <a:ea typeface="Times New Roman"/>
                <a:cs typeface="Times New Roman"/>
                <a:sym typeface="Times New Roman"/>
              </a:rPr>
              <a:t>Future Work</a:t>
            </a:r>
            <a:endParaRPr sz="1800">
              <a:latin typeface="Times New Roman"/>
              <a:ea typeface="Times New Roman"/>
              <a:cs typeface="Times New Roman"/>
              <a:sym typeface="Times New Roman"/>
            </a:endParaRPr>
          </a:p>
          <a:p>
            <a:pPr indent="0" lvl="0" marL="457200" rtl="0" algn="l">
              <a:lnSpc>
                <a:spcPct val="150000"/>
              </a:lnSpc>
              <a:spcBef>
                <a:spcPts val="0"/>
              </a:spcBef>
              <a:spcAft>
                <a:spcPts val="0"/>
              </a:spcAft>
              <a:buNone/>
            </a:pPr>
            <a:r>
              <a:t/>
            </a:r>
            <a:endParaRPr sz="18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800">
                <a:latin typeface="Times New Roman"/>
                <a:ea typeface="Times New Roman"/>
                <a:cs typeface="Times New Roman"/>
                <a:sym typeface="Times New Roman"/>
              </a:rPr>
              <a:t> </a:t>
            </a:r>
            <a:endParaRPr sz="1800">
              <a:latin typeface="Times New Roman"/>
              <a:ea typeface="Times New Roman"/>
              <a:cs typeface="Times New Roman"/>
              <a:sym typeface="Times New Roman"/>
            </a:endParaRPr>
          </a:p>
          <a:p>
            <a:pPr indent="0" lvl="0" marL="0" rtl="0" algn="l">
              <a:spcBef>
                <a:spcPts val="0"/>
              </a:spcBef>
              <a:spcAft>
                <a:spcPts val="0"/>
              </a:spcAft>
              <a:buNone/>
            </a:pPr>
            <a:r>
              <a:t/>
            </a:r>
            <a:endParaRPr sz="1800">
              <a:latin typeface="Times New Roman"/>
              <a:ea typeface="Times New Roman"/>
              <a:cs typeface="Times New Roman"/>
              <a:sym typeface="Times New Roman"/>
            </a:endParaRPr>
          </a:p>
          <a:p>
            <a:pPr indent="0" lvl="0" marL="0" rtl="0" algn="l">
              <a:spcBef>
                <a:spcPts val="0"/>
              </a:spcBef>
              <a:spcAft>
                <a:spcPts val="0"/>
              </a:spcAft>
              <a:buNone/>
            </a:pPr>
            <a:r>
              <a:t/>
            </a:r>
            <a:endParaRPr b="1" sz="1800">
              <a:latin typeface="Times New Roman"/>
              <a:ea typeface="Times New Roman"/>
              <a:cs typeface="Times New Roman"/>
              <a:sym typeface="Times New Roman"/>
            </a:endParaRPr>
          </a:p>
          <a:p>
            <a:pPr indent="0" lvl="0" marL="0" rtl="0" algn="l">
              <a:spcBef>
                <a:spcPts val="0"/>
              </a:spcBef>
              <a:spcAft>
                <a:spcPts val="0"/>
              </a:spcAft>
              <a:buNone/>
            </a:pPr>
            <a:r>
              <a:t/>
            </a:r>
            <a:endParaRPr sz="1800">
              <a:latin typeface="Times New Roman"/>
              <a:ea typeface="Times New Roman"/>
              <a:cs typeface="Times New Roman"/>
              <a:sym typeface="Times New Roman"/>
            </a:endParaRPr>
          </a:p>
          <a:p>
            <a:pPr indent="0" lvl="0" marL="0" rtl="0" algn="l">
              <a:spcBef>
                <a:spcPts val="0"/>
              </a:spcBef>
              <a:spcAft>
                <a:spcPts val="0"/>
              </a:spcAft>
              <a:buNone/>
            </a:pPr>
            <a:r>
              <a:t/>
            </a:r>
            <a:endParaRPr sz="1800">
              <a:latin typeface="Times New Roman"/>
              <a:ea typeface="Times New Roman"/>
              <a:cs typeface="Times New Roman"/>
              <a:sym typeface="Times New Roman"/>
            </a:endParaRPr>
          </a:p>
        </p:txBody>
      </p:sp>
      <p:pic>
        <p:nvPicPr>
          <p:cNvPr id="230" name="Google Shape;230;p32"/>
          <p:cNvPicPr preferRelativeResize="0"/>
          <p:nvPr/>
        </p:nvPicPr>
        <p:blipFill>
          <a:blip r:embed="rId3">
            <a:alphaModFix/>
          </a:blip>
          <a:stretch>
            <a:fillRect/>
          </a:stretch>
        </p:blipFill>
        <p:spPr>
          <a:xfrm>
            <a:off x="4942450" y="661276"/>
            <a:ext cx="3166725" cy="42223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 name="Shape 39"/>
        <p:cNvGrpSpPr/>
        <p:nvPr/>
      </p:nvGrpSpPr>
      <p:grpSpPr>
        <a:xfrm>
          <a:off x="0" y="0"/>
          <a:ext cx="0" cy="0"/>
          <a:chOff x="0" y="0"/>
          <a:chExt cx="0" cy="0"/>
        </a:xfrm>
      </p:grpSpPr>
      <p:sp>
        <p:nvSpPr>
          <p:cNvPr id="40" name="Google Shape;40;p6"/>
          <p:cNvSpPr txBox="1"/>
          <p:nvPr>
            <p:ph type="title"/>
          </p:nvPr>
        </p:nvSpPr>
        <p:spPr>
          <a:xfrm>
            <a:off x="311700" y="445025"/>
            <a:ext cx="85206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2400">
                <a:latin typeface="Times New Roman"/>
                <a:ea typeface="Times New Roman"/>
                <a:cs typeface="Times New Roman"/>
                <a:sym typeface="Times New Roman"/>
              </a:rPr>
              <a:t>Introduction</a:t>
            </a:r>
            <a:endParaRPr b="1" sz="2400">
              <a:latin typeface="Times New Roman"/>
              <a:ea typeface="Times New Roman"/>
              <a:cs typeface="Times New Roman"/>
              <a:sym typeface="Times New Roman"/>
            </a:endParaRPr>
          </a:p>
        </p:txBody>
      </p:sp>
      <p:sp>
        <p:nvSpPr>
          <p:cNvPr id="41" name="Google Shape;41;p6"/>
          <p:cNvSpPr txBox="1"/>
          <p:nvPr>
            <p:ph idx="1" type="body"/>
          </p:nvPr>
        </p:nvSpPr>
        <p:spPr>
          <a:xfrm>
            <a:off x="311700" y="1152475"/>
            <a:ext cx="5327100" cy="34164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t/>
            </a:r>
            <a:endParaRPr sz="1800">
              <a:latin typeface="Times New Roman"/>
              <a:ea typeface="Times New Roman"/>
              <a:cs typeface="Times New Roman"/>
              <a:sym typeface="Times New Roman"/>
            </a:endParaRPr>
          </a:p>
          <a:p>
            <a:pPr indent="0" lvl="0" marL="0" rtl="0" algn="l">
              <a:spcBef>
                <a:spcPts val="0"/>
              </a:spcBef>
              <a:spcAft>
                <a:spcPts val="0"/>
              </a:spcAft>
              <a:buNone/>
            </a:pPr>
            <a:r>
              <a:t/>
            </a:r>
            <a:endParaRPr sz="1800">
              <a:latin typeface="Times New Roman"/>
              <a:ea typeface="Times New Roman"/>
              <a:cs typeface="Times New Roman"/>
              <a:sym typeface="Times New Roman"/>
            </a:endParaRPr>
          </a:p>
          <a:p>
            <a:pPr indent="0" lvl="0" marL="0" rtl="0" algn="l">
              <a:spcBef>
                <a:spcPts val="0"/>
              </a:spcBef>
              <a:spcAft>
                <a:spcPts val="0"/>
              </a:spcAft>
              <a:buNone/>
            </a:pPr>
            <a:r>
              <a:t/>
            </a:r>
            <a:endParaRPr b="1" sz="1800">
              <a:latin typeface="Times New Roman"/>
              <a:ea typeface="Times New Roman"/>
              <a:cs typeface="Times New Roman"/>
              <a:sym typeface="Times New Roman"/>
            </a:endParaRPr>
          </a:p>
          <a:p>
            <a:pPr indent="0" lvl="0" marL="0" rtl="0" algn="l">
              <a:spcBef>
                <a:spcPts val="0"/>
              </a:spcBef>
              <a:spcAft>
                <a:spcPts val="0"/>
              </a:spcAft>
              <a:buNone/>
            </a:pPr>
            <a:r>
              <a:t/>
            </a:r>
            <a:endParaRPr sz="1800">
              <a:latin typeface="Times New Roman"/>
              <a:ea typeface="Times New Roman"/>
              <a:cs typeface="Times New Roman"/>
              <a:sym typeface="Times New Roman"/>
            </a:endParaRPr>
          </a:p>
          <a:p>
            <a:pPr indent="0" lvl="0" marL="0" rtl="0" algn="l">
              <a:spcBef>
                <a:spcPts val="0"/>
              </a:spcBef>
              <a:spcAft>
                <a:spcPts val="0"/>
              </a:spcAft>
              <a:buNone/>
            </a:pPr>
            <a:r>
              <a:t/>
            </a:r>
            <a:endParaRPr sz="1800">
              <a:latin typeface="Times New Roman"/>
              <a:ea typeface="Times New Roman"/>
              <a:cs typeface="Times New Roman"/>
              <a:sym typeface="Times New Roman"/>
            </a:endParaRPr>
          </a:p>
        </p:txBody>
      </p:sp>
      <p:sp>
        <p:nvSpPr>
          <p:cNvPr id="42" name="Google Shape;42;p6"/>
          <p:cNvSpPr txBox="1"/>
          <p:nvPr/>
        </p:nvSpPr>
        <p:spPr>
          <a:xfrm>
            <a:off x="474550" y="1163750"/>
            <a:ext cx="7960200" cy="3775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800">
                <a:solidFill>
                  <a:schemeClr val="dk1"/>
                </a:solidFill>
                <a:latin typeface="Times New Roman"/>
                <a:ea typeface="Times New Roman"/>
                <a:cs typeface="Times New Roman"/>
                <a:sym typeface="Times New Roman"/>
              </a:rPr>
              <a:t>Project Objectives:</a:t>
            </a:r>
            <a:endParaRPr b="1" sz="1800">
              <a:solidFill>
                <a:schemeClr val="dk1"/>
              </a:solidFill>
              <a:latin typeface="Times New Roman"/>
              <a:ea typeface="Times New Roman"/>
              <a:cs typeface="Times New Roman"/>
              <a:sym typeface="Times New Roman"/>
            </a:endParaRPr>
          </a:p>
          <a:p>
            <a:pPr indent="-342900" lvl="0" marL="457200" rtl="0" algn="l">
              <a:lnSpc>
                <a:spcPct val="115000"/>
              </a:lnSpc>
              <a:spcBef>
                <a:spcPts val="0"/>
              </a:spcBef>
              <a:spcAft>
                <a:spcPts val="0"/>
              </a:spcAft>
              <a:buClr>
                <a:schemeClr val="dk1"/>
              </a:buClr>
              <a:buSzPts val="1800"/>
              <a:buFont typeface="Times New Roman"/>
              <a:buChar char="●"/>
            </a:pPr>
            <a:r>
              <a:rPr lang="en" sz="1800">
                <a:solidFill>
                  <a:schemeClr val="dk1"/>
                </a:solidFill>
                <a:latin typeface="Times New Roman"/>
                <a:ea typeface="Times New Roman"/>
                <a:cs typeface="Times New Roman"/>
                <a:sym typeface="Times New Roman"/>
              </a:rPr>
              <a:t>To develop a winch system that can lower a system to any desired depth underwater based on the feedback it receives from a pressure sensor</a:t>
            </a:r>
            <a:endParaRPr sz="1800">
              <a:solidFill>
                <a:schemeClr val="dk1"/>
              </a:solidFill>
              <a:latin typeface="Times New Roman"/>
              <a:ea typeface="Times New Roman"/>
              <a:cs typeface="Times New Roman"/>
              <a:sym typeface="Times New Roman"/>
            </a:endParaRPr>
          </a:p>
          <a:p>
            <a:pPr indent="-342900" lvl="1" marL="914400" rtl="0" algn="l">
              <a:lnSpc>
                <a:spcPct val="115000"/>
              </a:lnSpc>
              <a:spcBef>
                <a:spcPts val="0"/>
              </a:spcBef>
              <a:spcAft>
                <a:spcPts val="0"/>
              </a:spcAft>
              <a:buClr>
                <a:schemeClr val="dk1"/>
              </a:buClr>
              <a:buSzPts val="1800"/>
              <a:buFont typeface="Times New Roman"/>
              <a:buChar char="○"/>
            </a:pPr>
            <a:r>
              <a:rPr lang="en" sz="1800">
                <a:solidFill>
                  <a:schemeClr val="dk1"/>
                </a:solidFill>
                <a:latin typeface="Times New Roman"/>
                <a:ea typeface="Times New Roman"/>
                <a:cs typeface="Times New Roman"/>
                <a:sym typeface="Times New Roman"/>
              </a:rPr>
              <a:t>Power distribution</a:t>
            </a:r>
            <a:endParaRPr sz="1800">
              <a:solidFill>
                <a:schemeClr val="dk1"/>
              </a:solidFill>
              <a:latin typeface="Times New Roman"/>
              <a:ea typeface="Times New Roman"/>
              <a:cs typeface="Times New Roman"/>
              <a:sym typeface="Times New Roman"/>
            </a:endParaRPr>
          </a:p>
          <a:p>
            <a:pPr indent="-342900" lvl="1" marL="914400" rtl="0" algn="l">
              <a:lnSpc>
                <a:spcPct val="115000"/>
              </a:lnSpc>
              <a:spcBef>
                <a:spcPts val="0"/>
              </a:spcBef>
              <a:spcAft>
                <a:spcPts val="0"/>
              </a:spcAft>
              <a:buClr>
                <a:schemeClr val="dk1"/>
              </a:buClr>
              <a:buSzPts val="1800"/>
              <a:buFont typeface="Times New Roman"/>
              <a:buChar char="○"/>
            </a:pPr>
            <a:r>
              <a:rPr lang="en" sz="1800">
                <a:solidFill>
                  <a:schemeClr val="dk1"/>
                </a:solidFill>
                <a:latin typeface="Times New Roman"/>
                <a:ea typeface="Times New Roman"/>
                <a:cs typeface="Times New Roman"/>
                <a:sym typeface="Times New Roman"/>
              </a:rPr>
              <a:t>Communication</a:t>
            </a:r>
            <a:endParaRPr sz="1800">
              <a:solidFill>
                <a:schemeClr val="dk1"/>
              </a:solidFill>
              <a:latin typeface="Times New Roman"/>
              <a:ea typeface="Times New Roman"/>
              <a:cs typeface="Times New Roman"/>
              <a:sym typeface="Times New Roman"/>
            </a:endParaRPr>
          </a:p>
          <a:p>
            <a:pPr indent="-342900" lvl="1" marL="914400" rtl="0" algn="l">
              <a:lnSpc>
                <a:spcPct val="115000"/>
              </a:lnSpc>
              <a:spcBef>
                <a:spcPts val="0"/>
              </a:spcBef>
              <a:spcAft>
                <a:spcPts val="0"/>
              </a:spcAft>
              <a:buClr>
                <a:schemeClr val="dk1"/>
              </a:buClr>
              <a:buSzPts val="1800"/>
              <a:buFont typeface="Times New Roman"/>
              <a:buChar char="○"/>
            </a:pPr>
            <a:r>
              <a:rPr lang="en" sz="1800">
                <a:solidFill>
                  <a:schemeClr val="dk1"/>
                </a:solidFill>
                <a:latin typeface="Times New Roman"/>
                <a:ea typeface="Times New Roman"/>
                <a:cs typeface="Times New Roman"/>
                <a:sym typeface="Times New Roman"/>
              </a:rPr>
              <a:t>Controls</a:t>
            </a:r>
            <a:endParaRPr sz="1800">
              <a:solidFill>
                <a:schemeClr val="dk1"/>
              </a:solidFill>
              <a:latin typeface="Times New Roman"/>
              <a:ea typeface="Times New Roman"/>
              <a:cs typeface="Times New Roman"/>
              <a:sym typeface="Times New Roman"/>
            </a:endParaRPr>
          </a:p>
          <a:p>
            <a:pPr indent="-342900" lvl="1" marL="914400" rtl="0" algn="l">
              <a:lnSpc>
                <a:spcPct val="115000"/>
              </a:lnSpc>
              <a:spcBef>
                <a:spcPts val="0"/>
              </a:spcBef>
              <a:spcAft>
                <a:spcPts val="0"/>
              </a:spcAft>
              <a:buClr>
                <a:schemeClr val="dk1"/>
              </a:buClr>
              <a:buSzPts val="1800"/>
              <a:buFont typeface="Times New Roman"/>
              <a:buChar char="○"/>
            </a:pPr>
            <a:r>
              <a:rPr lang="en" sz="1800">
                <a:solidFill>
                  <a:schemeClr val="dk1"/>
                </a:solidFill>
                <a:latin typeface="Times New Roman"/>
                <a:ea typeface="Times New Roman"/>
                <a:cs typeface="Times New Roman"/>
                <a:sym typeface="Times New Roman"/>
              </a:rPr>
              <a:t>Data Cable Wiring and Sensors</a:t>
            </a:r>
            <a:endParaRPr sz="18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sz="18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b="1" lang="en" sz="1800">
                <a:solidFill>
                  <a:schemeClr val="dk1"/>
                </a:solidFill>
                <a:latin typeface="Times New Roman"/>
                <a:ea typeface="Times New Roman"/>
                <a:cs typeface="Times New Roman"/>
                <a:sym typeface="Times New Roman"/>
              </a:rPr>
              <a:t>Team Resources:</a:t>
            </a:r>
            <a:endParaRPr b="1" sz="1800">
              <a:solidFill>
                <a:schemeClr val="dk1"/>
              </a:solidFill>
              <a:latin typeface="Times New Roman"/>
              <a:ea typeface="Times New Roman"/>
              <a:cs typeface="Times New Roman"/>
              <a:sym typeface="Times New Roman"/>
            </a:endParaRPr>
          </a:p>
          <a:p>
            <a:pPr indent="-342900" lvl="0" marL="457200" rtl="0" algn="l">
              <a:lnSpc>
                <a:spcPct val="115000"/>
              </a:lnSpc>
              <a:spcBef>
                <a:spcPts val="0"/>
              </a:spcBef>
              <a:spcAft>
                <a:spcPts val="0"/>
              </a:spcAft>
              <a:buClr>
                <a:schemeClr val="dk1"/>
              </a:buClr>
              <a:buSzPts val="1800"/>
              <a:buFont typeface="Times New Roman"/>
              <a:buChar char="●"/>
            </a:pPr>
            <a:r>
              <a:rPr lang="en" sz="1800">
                <a:solidFill>
                  <a:schemeClr val="dk1"/>
                </a:solidFill>
                <a:latin typeface="Times New Roman"/>
                <a:ea typeface="Times New Roman"/>
                <a:cs typeface="Times New Roman"/>
                <a:sym typeface="Times New Roman"/>
              </a:rPr>
              <a:t>4 EE’s primarily working on the hardware</a:t>
            </a:r>
            <a:endParaRPr sz="1800">
              <a:solidFill>
                <a:schemeClr val="dk1"/>
              </a:solidFill>
              <a:latin typeface="Times New Roman"/>
              <a:ea typeface="Times New Roman"/>
              <a:cs typeface="Times New Roman"/>
              <a:sym typeface="Times New Roman"/>
            </a:endParaRPr>
          </a:p>
          <a:p>
            <a:pPr indent="-342900" lvl="0" marL="457200" rtl="0" algn="l">
              <a:lnSpc>
                <a:spcPct val="115000"/>
              </a:lnSpc>
              <a:spcBef>
                <a:spcPts val="0"/>
              </a:spcBef>
              <a:spcAft>
                <a:spcPts val="0"/>
              </a:spcAft>
              <a:buClr>
                <a:schemeClr val="dk1"/>
              </a:buClr>
              <a:buSzPts val="1800"/>
              <a:buFont typeface="Times New Roman"/>
              <a:buChar char="●"/>
            </a:pPr>
            <a:r>
              <a:rPr lang="en" sz="1800">
                <a:solidFill>
                  <a:schemeClr val="dk1"/>
                </a:solidFill>
                <a:latin typeface="Times New Roman"/>
                <a:ea typeface="Times New Roman"/>
                <a:cs typeface="Times New Roman"/>
                <a:sym typeface="Times New Roman"/>
              </a:rPr>
              <a:t>3 CpE’s primarily working on the software </a:t>
            </a:r>
            <a:endParaRPr sz="18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33"/>
          <p:cNvSpPr txBox="1"/>
          <p:nvPr>
            <p:ph type="title"/>
          </p:nvPr>
        </p:nvSpPr>
        <p:spPr>
          <a:xfrm>
            <a:off x="311700" y="445025"/>
            <a:ext cx="85206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2400">
                <a:latin typeface="Times New Roman"/>
                <a:ea typeface="Times New Roman"/>
                <a:cs typeface="Times New Roman"/>
                <a:sym typeface="Times New Roman"/>
              </a:rPr>
              <a:t>References</a:t>
            </a:r>
            <a:endParaRPr b="1" sz="2400">
              <a:latin typeface="Times New Roman"/>
              <a:ea typeface="Times New Roman"/>
              <a:cs typeface="Times New Roman"/>
              <a:sym typeface="Times New Roman"/>
            </a:endParaRPr>
          </a:p>
        </p:txBody>
      </p:sp>
      <p:sp>
        <p:nvSpPr>
          <p:cNvPr id="236" name="Google Shape;236;p33"/>
          <p:cNvSpPr txBox="1"/>
          <p:nvPr>
            <p:ph idx="1" type="body"/>
          </p:nvPr>
        </p:nvSpPr>
        <p:spPr>
          <a:xfrm>
            <a:off x="311700" y="1123825"/>
            <a:ext cx="8520600" cy="3416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Times New Roman"/>
                <a:ea typeface="Times New Roman"/>
                <a:cs typeface="Times New Roman"/>
                <a:sym typeface="Times New Roman"/>
              </a:rPr>
              <a:t>[1] Wikipedia contributors. (2018, November 27). Acoustic tag. In </a:t>
            </a:r>
            <a:r>
              <a:rPr i="1" lang="en" sz="1200">
                <a:solidFill>
                  <a:schemeClr val="dk1"/>
                </a:solidFill>
                <a:latin typeface="Times New Roman"/>
                <a:ea typeface="Times New Roman"/>
                <a:cs typeface="Times New Roman"/>
                <a:sym typeface="Times New Roman"/>
              </a:rPr>
              <a:t>Wikipedia, The Free Encyclopedia</a:t>
            </a:r>
            <a:r>
              <a:rPr lang="en" sz="1200">
                <a:solidFill>
                  <a:schemeClr val="dk1"/>
                </a:solidFill>
                <a:latin typeface="Times New Roman"/>
                <a:ea typeface="Times New Roman"/>
                <a:cs typeface="Times New Roman"/>
                <a:sym typeface="Times New Roman"/>
              </a:rPr>
              <a:t>. Retrieved 01:38, October 3, 2019, from</a:t>
            </a:r>
            <a:r>
              <a:rPr lang="en" sz="1200">
                <a:solidFill>
                  <a:schemeClr val="dk1"/>
                </a:solidFill>
                <a:uFill>
                  <a:noFill/>
                </a:uFill>
                <a:latin typeface="Times New Roman"/>
                <a:ea typeface="Times New Roman"/>
                <a:cs typeface="Times New Roman"/>
                <a:sym typeface="Times New Roman"/>
                <a:hlinkClick r:id="rId3"/>
              </a:rPr>
              <a:t> </a:t>
            </a:r>
            <a:r>
              <a:rPr lang="en" sz="1200" u="sng">
                <a:solidFill>
                  <a:schemeClr val="hlink"/>
                </a:solidFill>
                <a:latin typeface="Times New Roman"/>
                <a:ea typeface="Times New Roman"/>
                <a:cs typeface="Times New Roman"/>
                <a:sym typeface="Times New Roman"/>
                <a:hlinkClick r:id="rId4"/>
              </a:rPr>
              <a:t>https://en.wikipedia.org/w/index.php?title=Acoustic_tag&amp;oldid=870802906</a:t>
            </a:r>
            <a:endParaRPr sz="1200">
              <a:latin typeface="Times New Roman"/>
              <a:ea typeface="Times New Roman"/>
              <a:cs typeface="Times New Roman"/>
              <a:sym typeface="Times New Roman"/>
            </a:endParaRPr>
          </a:p>
          <a:p>
            <a:pPr indent="0" lvl="0" marL="0" rtl="0" algn="l">
              <a:spcBef>
                <a:spcPts val="0"/>
              </a:spcBef>
              <a:spcAft>
                <a:spcPts val="0"/>
              </a:spcAft>
              <a:buNone/>
            </a:pPr>
            <a:r>
              <a:rPr lang="en" sz="1200">
                <a:latin typeface="Times New Roman"/>
                <a:ea typeface="Times New Roman"/>
                <a:cs typeface="Times New Roman"/>
                <a:sym typeface="Times New Roman"/>
              </a:rPr>
              <a:t>[</a:t>
            </a:r>
            <a:r>
              <a:rPr lang="en" sz="1200">
                <a:latin typeface="Times New Roman"/>
                <a:ea typeface="Times New Roman"/>
                <a:cs typeface="Times New Roman"/>
                <a:sym typeface="Times New Roman"/>
              </a:rPr>
              <a:t>2</a:t>
            </a:r>
            <a:r>
              <a:rPr lang="en" sz="1200">
                <a:latin typeface="Times New Roman"/>
                <a:ea typeface="Times New Roman"/>
                <a:cs typeface="Times New Roman"/>
                <a:sym typeface="Times New Roman"/>
              </a:rPr>
              <a:t>] https://github.com/bluerobotics/ms5837-python/blob/master/ms5837.py</a:t>
            </a:r>
            <a:endParaRPr sz="1200">
              <a:latin typeface="Times New Roman"/>
              <a:ea typeface="Times New Roman"/>
              <a:cs typeface="Times New Roman"/>
              <a:sym typeface="Times New Roman"/>
            </a:endParaRPr>
          </a:p>
          <a:p>
            <a:pPr indent="0" lvl="0" marL="0" rtl="0" algn="l">
              <a:spcBef>
                <a:spcPts val="0"/>
              </a:spcBef>
              <a:spcAft>
                <a:spcPts val="0"/>
              </a:spcAft>
              <a:buNone/>
            </a:pPr>
            <a:r>
              <a:rPr lang="en" sz="1200">
                <a:latin typeface="Times New Roman"/>
                <a:ea typeface="Times New Roman"/>
                <a:cs typeface="Times New Roman"/>
                <a:sym typeface="Times New Roman"/>
              </a:rPr>
              <a:t>[3] </a:t>
            </a:r>
            <a:r>
              <a:rPr lang="en" sz="1200" u="sng">
                <a:solidFill>
                  <a:schemeClr val="hlink"/>
                </a:solidFill>
                <a:latin typeface="Times New Roman"/>
                <a:ea typeface="Times New Roman"/>
                <a:cs typeface="Times New Roman"/>
                <a:sym typeface="Times New Roman"/>
                <a:hlinkClick r:id="rId5"/>
              </a:rPr>
              <a:t>https://www.digi.com/products/embedded-systems/digi-xbee/rf-modules/sub-1-ghz-modules/xbee-pro-900hp</a:t>
            </a:r>
            <a:endParaRPr sz="1200">
              <a:latin typeface="Times New Roman"/>
              <a:ea typeface="Times New Roman"/>
              <a:cs typeface="Times New Roman"/>
              <a:sym typeface="Times New Roman"/>
            </a:endParaRPr>
          </a:p>
          <a:p>
            <a:pPr indent="0" lvl="0" marL="0" rtl="0" algn="l">
              <a:spcBef>
                <a:spcPts val="0"/>
              </a:spcBef>
              <a:spcAft>
                <a:spcPts val="0"/>
              </a:spcAft>
              <a:buNone/>
            </a:pPr>
            <a:r>
              <a:rPr lang="en" sz="1200">
                <a:latin typeface="Times New Roman"/>
                <a:ea typeface="Times New Roman"/>
                <a:cs typeface="Times New Roman"/>
                <a:sym typeface="Times New Roman"/>
              </a:rPr>
              <a:t>[4] https://www.slideserve.com/kalona/fluid-mechanics</a:t>
            </a:r>
            <a:endParaRPr sz="1200">
              <a:latin typeface="Times New Roman"/>
              <a:ea typeface="Times New Roman"/>
              <a:cs typeface="Times New Roman"/>
              <a:sym typeface="Times New Roman"/>
            </a:endParaRPr>
          </a:p>
          <a:p>
            <a:pPr indent="0" lvl="0" marL="0" rtl="0" algn="l">
              <a:spcBef>
                <a:spcPts val="0"/>
              </a:spcBef>
              <a:spcAft>
                <a:spcPts val="0"/>
              </a:spcAft>
              <a:buNone/>
            </a:pPr>
            <a:r>
              <a:t/>
            </a:r>
            <a:endParaRPr sz="1200">
              <a:latin typeface="Times New Roman"/>
              <a:ea typeface="Times New Roman"/>
              <a:cs typeface="Times New Roman"/>
              <a:sym typeface="Times New Roman"/>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34"/>
          <p:cNvSpPr txBox="1"/>
          <p:nvPr>
            <p:ph type="title"/>
          </p:nvPr>
        </p:nvSpPr>
        <p:spPr>
          <a:xfrm>
            <a:off x="311700" y="509825"/>
            <a:ext cx="85206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34"/>
          <p:cNvSpPr txBox="1"/>
          <p:nvPr>
            <p:ph idx="1" type="body"/>
          </p:nvPr>
        </p:nvSpPr>
        <p:spPr>
          <a:xfrm>
            <a:off x="311700" y="1217275"/>
            <a:ext cx="8520600" cy="3416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3600"/>
              <a:t>Questions</a:t>
            </a:r>
            <a:r>
              <a:rPr b="1" lang="en" sz="3600"/>
              <a:t>?</a:t>
            </a:r>
            <a:endParaRPr b="1" sz="36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 name="Shape 46"/>
        <p:cNvGrpSpPr/>
        <p:nvPr/>
      </p:nvGrpSpPr>
      <p:grpSpPr>
        <a:xfrm>
          <a:off x="0" y="0"/>
          <a:ext cx="0" cy="0"/>
          <a:chOff x="0" y="0"/>
          <a:chExt cx="0" cy="0"/>
        </a:xfrm>
      </p:grpSpPr>
      <p:sp>
        <p:nvSpPr>
          <p:cNvPr id="47" name="Google Shape;47;p7"/>
          <p:cNvSpPr txBox="1"/>
          <p:nvPr>
            <p:ph type="title"/>
          </p:nvPr>
        </p:nvSpPr>
        <p:spPr>
          <a:xfrm>
            <a:off x="311700" y="445025"/>
            <a:ext cx="85206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2400">
                <a:solidFill>
                  <a:schemeClr val="dk1"/>
                </a:solidFill>
                <a:latin typeface="Times New Roman"/>
                <a:ea typeface="Times New Roman"/>
                <a:cs typeface="Times New Roman"/>
                <a:sym typeface="Times New Roman"/>
              </a:rPr>
              <a:t>Background</a:t>
            </a:r>
            <a:endParaRPr/>
          </a:p>
        </p:txBody>
      </p:sp>
      <p:sp>
        <p:nvSpPr>
          <p:cNvPr id="48" name="Google Shape;48;p7"/>
          <p:cNvSpPr txBox="1"/>
          <p:nvPr/>
        </p:nvSpPr>
        <p:spPr>
          <a:xfrm>
            <a:off x="411300" y="1143600"/>
            <a:ext cx="4007700" cy="3491100"/>
          </a:xfrm>
          <a:prstGeom prst="rect">
            <a:avLst/>
          </a:prstGeom>
          <a:noFill/>
          <a:ln>
            <a:noFill/>
          </a:ln>
        </p:spPr>
        <p:txBody>
          <a:bodyPr anchorCtr="0" anchor="t" bIns="91425" lIns="91425" spcFirstLastPara="1" rIns="91425" wrap="square" tIns="91425">
            <a:noAutofit/>
          </a:bodyPr>
          <a:lstStyle/>
          <a:p>
            <a:pPr indent="-342900" lvl="0" marL="457200" rtl="0" algn="l">
              <a:spcBef>
                <a:spcPts val="1200"/>
              </a:spcBef>
              <a:spcAft>
                <a:spcPts val="0"/>
              </a:spcAft>
              <a:buClr>
                <a:schemeClr val="dk1"/>
              </a:buClr>
              <a:buSzPts val="1800"/>
              <a:buFont typeface="Times New Roman"/>
              <a:buChar char="●"/>
            </a:pPr>
            <a:r>
              <a:rPr lang="en" sz="1800">
                <a:solidFill>
                  <a:schemeClr val="dk1"/>
                </a:solidFill>
                <a:latin typeface="Times New Roman"/>
                <a:ea typeface="Times New Roman"/>
                <a:cs typeface="Times New Roman"/>
                <a:sym typeface="Times New Roman"/>
              </a:rPr>
              <a:t>Research at the Smart Microsystems Laboratory (SML) focuses on electroactive polymer sensors and actuators, modeling and control of smart materials, soft robotics, bio-inspired underwater robots, and underwater mobile sensing</a:t>
            </a:r>
            <a:endParaRPr sz="1800">
              <a:solidFill>
                <a:schemeClr val="dk1"/>
              </a:solidFill>
              <a:latin typeface="Times New Roman"/>
              <a:ea typeface="Times New Roman"/>
              <a:cs typeface="Times New Roman"/>
              <a:sym typeface="Times New Roman"/>
            </a:endParaRPr>
          </a:p>
          <a:p>
            <a:pPr indent="0" lvl="0" marL="457200" rtl="0" algn="l">
              <a:spcBef>
                <a:spcPts val="1200"/>
              </a:spcBef>
              <a:spcAft>
                <a:spcPts val="0"/>
              </a:spcAft>
              <a:buNone/>
            </a:pPr>
            <a:r>
              <a:t/>
            </a:r>
            <a:endParaRPr sz="1800">
              <a:latin typeface="Times New Roman"/>
              <a:ea typeface="Times New Roman"/>
              <a:cs typeface="Times New Roman"/>
              <a:sym typeface="Times New Roman"/>
            </a:endParaRPr>
          </a:p>
          <a:p>
            <a:pPr indent="-342900" lvl="0" marL="457200" rtl="0" algn="l">
              <a:spcBef>
                <a:spcPts val="1200"/>
              </a:spcBef>
              <a:spcAft>
                <a:spcPts val="0"/>
              </a:spcAft>
              <a:buClr>
                <a:schemeClr val="dk1"/>
              </a:buClr>
              <a:buSzPts val="1800"/>
              <a:buFont typeface="Times New Roman"/>
              <a:buChar char="●"/>
            </a:pPr>
            <a:r>
              <a:rPr lang="en" sz="1800">
                <a:solidFill>
                  <a:schemeClr val="dk1"/>
                </a:solidFill>
                <a:latin typeface="Times New Roman"/>
                <a:ea typeface="Times New Roman"/>
                <a:cs typeface="Times New Roman"/>
                <a:sym typeface="Times New Roman"/>
              </a:rPr>
              <a:t>Many of the previous projects at SML focus on robotic fish.</a:t>
            </a:r>
            <a:endParaRPr sz="1800">
              <a:latin typeface="Times New Roman"/>
              <a:ea typeface="Times New Roman"/>
              <a:cs typeface="Times New Roman"/>
              <a:sym typeface="Times New Roman"/>
            </a:endParaRPr>
          </a:p>
        </p:txBody>
      </p:sp>
      <p:pic>
        <p:nvPicPr>
          <p:cNvPr id="49" name="Google Shape;49;p7"/>
          <p:cNvPicPr preferRelativeResize="0"/>
          <p:nvPr/>
        </p:nvPicPr>
        <p:blipFill>
          <a:blip r:embed="rId3">
            <a:alphaModFix/>
          </a:blip>
          <a:stretch>
            <a:fillRect/>
          </a:stretch>
        </p:blipFill>
        <p:spPr>
          <a:xfrm>
            <a:off x="4843875" y="1762063"/>
            <a:ext cx="3805425" cy="22541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8"/>
          <p:cNvSpPr txBox="1"/>
          <p:nvPr>
            <p:ph type="title"/>
          </p:nvPr>
        </p:nvSpPr>
        <p:spPr>
          <a:xfrm>
            <a:off x="311700" y="445025"/>
            <a:ext cx="85206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2400">
                <a:latin typeface="Times New Roman"/>
                <a:ea typeface="Times New Roman"/>
                <a:cs typeface="Times New Roman"/>
                <a:sym typeface="Times New Roman"/>
              </a:rPr>
              <a:t>Background</a:t>
            </a:r>
            <a:endParaRPr b="1" sz="2400">
              <a:latin typeface="Times New Roman"/>
              <a:ea typeface="Times New Roman"/>
              <a:cs typeface="Times New Roman"/>
              <a:sym typeface="Times New Roman"/>
            </a:endParaRPr>
          </a:p>
        </p:txBody>
      </p:sp>
      <p:sp>
        <p:nvSpPr>
          <p:cNvPr id="55" name="Google Shape;55;p8"/>
          <p:cNvSpPr txBox="1"/>
          <p:nvPr>
            <p:ph idx="1" type="body"/>
          </p:nvPr>
        </p:nvSpPr>
        <p:spPr>
          <a:xfrm>
            <a:off x="311700" y="1152475"/>
            <a:ext cx="8520600" cy="3416400"/>
          </a:xfrm>
          <a:prstGeom prst="rect">
            <a:avLst/>
          </a:prstGeom>
        </p:spPr>
        <p:txBody>
          <a:bodyPr anchorCtr="0" anchor="ctr" bIns="91425" lIns="91425" spcFirstLastPara="1" rIns="91425" wrap="square" tIns="91425">
            <a:noAutofit/>
          </a:bodyPr>
          <a:lstStyle/>
          <a:p>
            <a:pPr indent="-342900" lvl="0" marL="457200" rtl="0" algn="l">
              <a:lnSpc>
                <a:spcPct val="200000"/>
              </a:lnSpc>
              <a:spcBef>
                <a:spcPts val="0"/>
              </a:spcBef>
              <a:spcAft>
                <a:spcPts val="0"/>
              </a:spcAft>
              <a:buSzPts val="1800"/>
              <a:buFont typeface="Times New Roman"/>
              <a:buChar char="●"/>
            </a:pPr>
            <a:r>
              <a:rPr lang="en" sz="1800">
                <a:latin typeface="Times New Roman"/>
                <a:ea typeface="Times New Roman"/>
                <a:cs typeface="Times New Roman"/>
                <a:sym typeface="Times New Roman"/>
              </a:rPr>
              <a:t>United States Geological Survey (USGS) implants fish with acoustic tags [1]</a:t>
            </a:r>
            <a:endParaRPr sz="1800">
              <a:latin typeface="Times New Roman"/>
              <a:ea typeface="Times New Roman"/>
              <a:cs typeface="Times New Roman"/>
              <a:sym typeface="Times New Roman"/>
            </a:endParaRPr>
          </a:p>
          <a:p>
            <a:pPr indent="-342900" lvl="1" marL="914400" rtl="0" algn="l">
              <a:lnSpc>
                <a:spcPct val="200000"/>
              </a:lnSpc>
              <a:spcBef>
                <a:spcPts val="0"/>
              </a:spcBef>
              <a:spcAft>
                <a:spcPts val="0"/>
              </a:spcAft>
              <a:buSzPts val="1800"/>
              <a:buFont typeface="Times New Roman"/>
              <a:buChar char="○"/>
            </a:pPr>
            <a:r>
              <a:rPr lang="en" sz="1800">
                <a:latin typeface="Times New Roman"/>
                <a:ea typeface="Times New Roman"/>
                <a:cs typeface="Times New Roman"/>
                <a:sym typeface="Times New Roman"/>
              </a:rPr>
              <a:t>Monitor behavior of fish</a:t>
            </a:r>
            <a:endParaRPr sz="1800">
              <a:latin typeface="Times New Roman"/>
              <a:ea typeface="Times New Roman"/>
              <a:cs typeface="Times New Roman"/>
              <a:sym typeface="Times New Roman"/>
            </a:endParaRPr>
          </a:p>
          <a:p>
            <a:pPr indent="-342900" lvl="1" marL="914400" rtl="0" algn="l">
              <a:lnSpc>
                <a:spcPct val="200000"/>
              </a:lnSpc>
              <a:spcBef>
                <a:spcPts val="0"/>
              </a:spcBef>
              <a:spcAft>
                <a:spcPts val="0"/>
              </a:spcAft>
              <a:buSzPts val="1800"/>
              <a:buFont typeface="Times New Roman"/>
              <a:buChar char="○"/>
            </a:pPr>
            <a:r>
              <a:rPr lang="en" sz="1800">
                <a:latin typeface="Times New Roman"/>
                <a:ea typeface="Times New Roman"/>
                <a:cs typeface="Times New Roman"/>
                <a:sym typeface="Times New Roman"/>
              </a:rPr>
              <a:t>Ping tags using a transmitted and receiver</a:t>
            </a:r>
            <a:endParaRPr sz="1800">
              <a:latin typeface="Times New Roman"/>
              <a:ea typeface="Times New Roman"/>
              <a:cs typeface="Times New Roman"/>
              <a:sym typeface="Times New Roman"/>
            </a:endParaRPr>
          </a:p>
          <a:p>
            <a:pPr indent="-342900" lvl="0" marL="457200" rtl="0" algn="l">
              <a:lnSpc>
                <a:spcPct val="200000"/>
              </a:lnSpc>
              <a:spcBef>
                <a:spcPts val="0"/>
              </a:spcBef>
              <a:spcAft>
                <a:spcPts val="0"/>
              </a:spcAft>
              <a:buSzPts val="1800"/>
              <a:buFont typeface="Times New Roman"/>
              <a:buChar char="●"/>
            </a:pPr>
            <a:r>
              <a:rPr lang="en" sz="1800">
                <a:latin typeface="Times New Roman"/>
                <a:ea typeface="Times New Roman"/>
                <a:cs typeface="Times New Roman"/>
                <a:sym typeface="Times New Roman"/>
              </a:rPr>
              <a:t>Current Active Tracking methods are outdated</a:t>
            </a:r>
            <a:endParaRPr sz="1800">
              <a:latin typeface="Times New Roman"/>
              <a:ea typeface="Times New Roman"/>
              <a:cs typeface="Times New Roman"/>
              <a:sym typeface="Times New Roman"/>
            </a:endParaRPr>
          </a:p>
          <a:p>
            <a:pPr indent="-342900" lvl="1" marL="914400" rtl="0" algn="l">
              <a:lnSpc>
                <a:spcPct val="200000"/>
              </a:lnSpc>
              <a:spcBef>
                <a:spcPts val="0"/>
              </a:spcBef>
              <a:spcAft>
                <a:spcPts val="0"/>
              </a:spcAft>
              <a:buSzPts val="1800"/>
              <a:buFont typeface="Times New Roman"/>
              <a:buChar char="○"/>
            </a:pPr>
            <a:r>
              <a:rPr lang="en" sz="1800">
                <a:latin typeface="Times New Roman"/>
                <a:ea typeface="Times New Roman"/>
                <a:cs typeface="Times New Roman"/>
                <a:sym typeface="Times New Roman"/>
              </a:rPr>
              <a:t>Researchers must hold receivers manually</a:t>
            </a:r>
            <a:endParaRPr sz="1800">
              <a:latin typeface="Times New Roman"/>
              <a:ea typeface="Times New Roman"/>
              <a:cs typeface="Times New Roman"/>
              <a:sym typeface="Times New Roman"/>
            </a:endParaRPr>
          </a:p>
        </p:txBody>
      </p:sp>
      <p:pic>
        <p:nvPicPr>
          <p:cNvPr id="56" name="Google Shape;56;p8"/>
          <p:cNvPicPr preferRelativeResize="0"/>
          <p:nvPr/>
        </p:nvPicPr>
        <p:blipFill>
          <a:blip r:embed="rId3">
            <a:alphaModFix/>
          </a:blip>
          <a:stretch>
            <a:fillRect/>
          </a:stretch>
        </p:blipFill>
        <p:spPr>
          <a:xfrm>
            <a:off x="5809625" y="2303625"/>
            <a:ext cx="2785226" cy="1114100"/>
          </a:xfrm>
          <a:prstGeom prst="rect">
            <a:avLst/>
          </a:prstGeom>
          <a:noFill/>
          <a:ln>
            <a:noFill/>
          </a:ln>
        </p:spPr>
      </p:pic>
      <p:sp>
        <p:nvSpPr>
          <p:cNvPr id="57" name="Google Shape;57;p8"/>
          <p:cNvSpPr txBox="1"/>
          <p:nvPr/>
        </p:nvSpPr>
        <p:spPr>
          <a:xfrm>
            <a:off x="7580618" y="3417725"/>
            <a:ext cx="1119300" cy="38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Source: USGS</a:t>
            </a:r>
            <a:endParaRPr sz="9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sp>
        <p:nvSpPr>
          <p:cNvPr id="62" name="Google Shape;62;p9"/>
          <p:cNvSpPr txBox="1"/>
          <p:nvPr>
            <p:ph type="title"/>
          </p:nvPr>
        </p:nvSpPr>
        <p:spPr>
          <a:xfrm>
            <a:off x="311700" y="445025"/>
            <a:ext cx="85206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2400">
                <a:latin typeface="Times New Roman"/>
                <a:ea typeface="Times New Roman"/>
                <a:cs typeface="Times New Roman"/>
                <a:sym typeface="Times New Roman"/>
              </a:rPr>
              <a:t>Background</a:t>
            </a:r>
            <a:endParaRPr b="1" sz="2400">
              <a:latin typeface="Times New Roman"/>
              <a:ea typeface="Times New Roman"/>
              <a:cs typeface="Times New Roman"/>
              <a:sym typeface="Times New Roman"/>
            </a:endParaRPr>
          </a:p>
        </p:txBody>
      </p:sp>
      <p:sp>
        <p:nvSpPr>
          <p:cNvPr id="63" name="Google Shape;63;p9"/>
          <p:cNvSpPr txBox="1"/>
          <p:nvPr>
            <p:ph idx="1" type="body"/>
          </p:nvPr>
        </p:nvSpPr>
        <p:spPr>
          <a:xfrm>
            <a:off x="311700" y="1138200"/>
            <a:ext cx="5130600" cy="3127800"/>
          </a:xfrm>
          <a:prstGeom prst="rect">
            <a:avLst/>
          </a:prstGeom>
        </p:spPr>
        <p:txBody>
          <a:bodyPr anchorCtr="0" anchor="ctr" bIns="91425" lIns="91425" spcFirstLastPara="1" rIns="91425" wrap="square" tIns="91425">
            <a:noAutofit/>
          </a:bodyPr>
          <a:lstStyle/>
          <a:p>
            <a:pPr indent="-342900" lvl="0" marL="457200" rtl="0" algn="l">
              <a:spcBef>
                <a:spcPts val="0"/>
              </a:spcBef>
              <a:spcAft>
                <a:spcPts val="0"/>
              </a:spcAft>
              <a:buSzPts val="1800"/>
              <a:buFont typeface="Times New Roman"/>
              <a:buChar char="●"/>
            </a:pPr>
            <a:r>
              <a:rPr lang="en" sz="1800">
                <a:latin typeface="Times New Roman"/>
                <a:ea typeface="Times New Roman"/>
                <a:cs typeface="Times New Roman"/>
                <a:sym typeface="Times New Roman"/>
              </a:rPr>
              <a:t>SML is developing ways to use mobile robots for automated fish tracking</a:t>
            </a:r>
            <a:endParaRPr sz="1800">
              <a:latin typeface="Times New Roman"/>
              <a:ea typeface="Times New Roman"/>
              <a:cs typeface="Times New Roman"/>
              <a:sym typeface="Times New Roman"/>
            </a:endParaRPr>
          </a:p>
          <a:p>
            <a:pPr indent="0" lvl="0" marL="457200" rtl="0" algn="l">
              <a:spcBef>
                <a:spcPts val="0"/>
              </a:spcBef>
              <a:spcAft>
                <a:spcPts val="0"/>
              </a:spcAft>
              <a:buNone/>
            </a:pPr>
            <a:r>
              <a:t/>
            </a:r>
            <a:endParaRPr sz="1800">
              <a:latin typeface="Times New Roman"/>
              <a:ea typeface="Times New Roman"/>
              <a:cs typeface="Times New Roman"/>
              <a:sym typeface="Times New Roman"/>
            </a:endParaRPr>
          </a:p>
          <a:p>
            <a:pPr indent="-342900" lvl="1" marL="914400" rtl="0" algn="l">
              <a:spcBef>
                <a:spcPts val="0"/>
              </a:spcBef>
              <a:spcAft>
                <a:spcPts val="0"/>
              </a:spcAft>
              <a:buSzPts val="1800"/>
              <a:buFont typeface="Times New Roman"/>
              <a:buChar char="○"/>
            </a:pPr>
            <a:r>
              <a:rPr lang="en" sz="1800">
                <a:latin typeface="Times New Roman"/>
                <a:ea typeface="Times New Roman"/>
                <a:cs typeface="Times New Roman"/>
                <a:sym typeface="Times New Roman"/>
              </a:rPr>
              <a:t>Time Difference of Arrival (TDOA) Localization</a:t>
            </a:r>
            <a:endParaRPr sz="1800">
              <a:latin typeface="Times New Roman"/>
              <a:ea typeface="Times New Roman"/>
              <a:cs typeface="Times New Roman"/>
              <a:sym typeface="Times New Roman"/>
            </a:endParaRPr>
          </a:p>
          <a:p>
            <a:pPr indent="0" lvl="0" marL="914400" rtl="0" algn="l">
              <a:spcBef>
                <a:spcPts val="0"/>
              </a:spcBef>
              <a:spcAft>
                <a:spcPts val="0"/>
              </a:spcAft>
              <a:buNone/>
            </a:pPr>
            <a:r>
              <a:t/>
            </a:r>
            <a:endParaRPr sz="1800">
              <a:latin typeface="Times New Roman"/>
              <a:ea typeface="Times New Roman"/>
              <a:cs typeface="Times New Roman"/>
              <a:sym typeface="Times New Roman"/>
            </a:endParaRPr>
          </a:p>
          <a:p>
            <a:pPr indent="-342900" lvl="1" marL="914400" rtl="0" algn="l">
              <a:spcBef>
                <a:spcPts val="0"/>
              </a:spcBef>
              <a:spcAft>
                <a:spcPts val="0"/>
              </a:spcAft>
              <a:buSzPts val="1800"/>
              <a:buFont typeface="Times New Roman"/>
              <a:buChar char="○"/>
            </a:pPr>
            <a:r>
              <a:rPr lang="en" sz="1800">
                <a:latin typeface="Times New Roman"/>
                <a:ea typeface="Times New Roman"/>
                <a:cs typeface="Times New Roman"/>
                <a:sym typeface="Times New Roman"/>
              </a:rPr>
              <a:t>Multiple receivers (4) at known location and depths</a:t>
            </a:r>
            <a:endParaRPr sz="1800">
              <a:latin typeface="Times New Roman"/>
              <a:ea typeface="Times New Roman"/>
              <a:cs typeface="Times New Roman"/>
              <a:sym typeface="Times New Roman"/>
            </a:endParaRPr>
          </a:p>
          <a:p>
            <a:pPr indent="0" lvl="0" marL="0" rtl="0" algn="l">
              <a:spcBef>
                <a:spcPts val="0"/>
              </a:spcBef>
              <a:spcAft>
                <a:spcPts val="0"/>
              </a:spcAft>
              <a:buNone/>
            </a:pPr>
            <a:r>
              <a:t/>
            </a:r>
            <a:endParaRPr/>
          </a:p>
        </p:txBody>
      </p:sp>
      <p:pic>
        <p:nvPicPr>
          <p:cNvPr id="64" name="Google Shape;64;p9"/>
          <p:cNvPicPr preferRelativeResize="0"/>
          <p:nvPr/>
        </p:nvPicPr>
        <p:blipFill>
          <a:blip r:embed="rId3">
            <a:alphaModFix/>
          </a:blip>
          <a:stretch>
            <a:fillRect/>
          </a:stretch>
        </p:blipFill>
        <p:spPr>
          <a:xfrm>
            <a:off x="5393825" y="1250350"/>
            <a:ext cx="3396899" cy="301564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 name="Shape 68"/>
        <p:cNvGrpSpPr/>
        <p:nvPr/>
      </p:nvGrpSpPr>
      <p:grpSpPr>
        <a:xfrm>
          <a:off x="0" y="0"/>
          <a:ext cx="0" cy="0"/>
          <a:chOff x="0" y="0"/>
          <a:chExt cx="0" cy="0"/>
        </a:xfrm>
      </p:grpSpPr>
      <p:sp>
        <p:nvSpPr>
          <p:cNvPr id="69" name="Google Shape;69;p10"/>
          <p:cNvSpPr txBox="1"/>
          <p:nvPr>
            <p:ph type="title"/>
          </p:nvPr>
        </p:nvSpPr>
        <p:spPr>
          <a:xfrm>
            <a:off x="311700" y="445025"/>
            <a:ext cx="85206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2400">
                <a:latin typeface="Times New Roman"/>
                <a:ea typeface="Times New Roman"/>
                <a:cs typeface="Times New Roman"/>
                <a:sym typeface="Times New Roman"/>
              </a:rPr>
              <a:t>Prior Work</a:t>
            </a:r>
            <a:endParaRPr b="1" sz="2400">
              <a:latin typeface="Times New Roman"/>
              <a:ea typeface="Times New Roman"/>
              <a:cs typeface="Times New Roman"/>
              <a:sym typeface="Times New Roman"/>
            </a:endParaRPr>
          </a:p>
        </p:txBody>
      </p:sp>
      <p:pic>
        <p:nvPicPr>
          <p:cNvPr id="70" name="Google Shape;70;p10"/>
          <p:cNvPicPr preferRelativeResize="0"/>
          <p:nvPr/>
        </p:nvPicPr>
        <p:blipFill>
          <a:blip r:embed="rId3">
            <a:alphaModFix/>
          </a:blip>
          <a:stretch>
            <a:fillRect/>
          </a:stretch>
        </p:blipFill>
        <p:spPr>
          <a:xfrm>
            <a:off x="3936150" y="3139238"/>
            <a:ext cx="5048250" cy="1876425"/>
          </a:xfrm>
          <a:prstGeom prst="rect">
            <a:avLst/>
          </a:prstGeom>
          <a:noFill/>
          <a:ln>
            <a:noFill/>
          </a:ln>
        </p:spPr>
      </p:pic>
      <p:pic>
        <p:nvPicPr>
          <p:cNvPr id="71" name="Google Shape;71;p10"/>
          <p:cNvPicPr preferRelativeResize="0"/>
          <p:nvPr/>
        </p:nvPicPr>
        <p:blipFill rotWithShape="1">
          <a:blip r:embed="rId4">
            <a:alphaModFix/>
          </a:blip>
          <a:srcRect b="12820" l="2698" r="5194" t="28014"/>
          <a:stretch/>
        </p:blipFill>
        <p:spPr>
          <a:xfrm>
            <a:off x="6383275" y="851650"/>
            <a:ext cx="2601124" cy="2167699"/>
          </a:xfrm>
          <a:prstGeom prst="rect">
            <a:avLst/>
          </a:prstGeom>
          <a:noFill/>
          <a:ln>
            <a:noFill/>
          </a:ln>
        </p:spPr>
      </p:pic>
      <p:pic>
        <p:nvPicPr>
          <p:cNvPr id="72" name="Google Shape;72;p10"/>
          <p:cNvPicPr preferRelativeResize="0"/>
          <p:nvPr/>
        </p:nvPicPr>
        <p:blipFill rotWithShape="1">
          <a:blip r:embed="rId5">
            <a:alphaModFix/>
          </a:blip>
          <a:srcRect b="5624" l="0" r="0" t="20661"/>
          <a:stretch/>
        </p:blipFill>
        <p:spPr>
          <a:xfrm>
            <a:off x="3936150" y="728087"/>
            <a:ext cx="2331150" cy="2291274"/>
          </a:xfrm>
          <a:prstGeom prst="rect">
            <a:avLst/>
          </a:prstGeom>
          <a:noFill/>
          <a:ln>
            <a:noFill/>
          </a:ln>
        </p:spPr>
      </p:pic>
      <p:sp>
        <p:nvSpPr>
          <p:cNvPr id="73" name="Google Shape;73;p10"/>
          <p:cNvSpPr txBox="1"/>
          <p:nvPr/>
        </p:nvSpPr>
        <p:spPr>
          <a:xfrm>
            <a:off x="186325" y="1046250"/>
            <a:ext cx="3547200" cy="39693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SzPts val="1600"/>
              <a:buFont typeface="Times New Roman"/>
              <a:buChar char="●"/>
            </a:pPr>
            <a:r>
              <a:rPr lang="en" sz="1600">
                <a:latin typeface="Times New Roman"/>
                <a:ea typeface="Times New Roman"/>
                <a:cs typeface="Times New Roman"/>
                <a:sym typeface="Times New Roman"/>
              </a:rPr>
              <a:t>Carbon fiber and fiberglass hull</a:t>
            </a:r>
            <a:endParaRPr sz="1600">
              <a:latin typeface="Times New Roman"/>
              <a:ea typeface="Times New Roman"/>
              <a:cs typeface="Times New Roman"/>
              <a:sym typeface="Times New Roman"/>
            </a:endParaRPr>
          </a:p>
          <a:p>
            <a:pPr indent="0" lvl="0" marL="457200" rtl="0" algn="l">
              <a:spcBef>
                <a:spcPts val="0"/>
              </a:spcBef>
              <a:spcAft>
                <a:spcPts val="0"/>
              </a:spcAft>
              <a:buNone/>
            </a:pPr>
            <a:r>
              <a:t/>
            </a:r>
            <a:endParaRPr sz="1600">
              <a:latin typeface="Times New Roman"/>
              <a:ea typeface="Times New Roman"/>
              <a:cs typeface="Times New Roman"/>
              <a:sym typeface="Times New Roman"/>
            </a:endParaRPr>
          </a:p>
          <a:p>
            <a:pPr indent="-330200" lvl="0" marL="457200" rtl="0" algn="l">
              <a:spcBef>
                <a:spcPts val="0"/>
              </a:spcBef>
              <a:spcAft>
                <a:spcPts val="0"/>
              </a:spcAft>
              <a:buSzPts val="1600"/>
              <a:buFont typeface="Times New Roman"/>
              <a:buChar char="●"/>
            </a:pPr>
            <a:r>
              <a:rPr lang="en" sz="1600">
                <a:latin typeface="Times New Roman"/>
                <a:ea typeface="Times New Roman"/>
                <a:cs typeface="Times New Roman"/>
                <a:sym typeface="Times New Roman"/>
              </a:rPr>
              <a:t>Self righting and fully submersible</a:t>
            </a:r>
            <a:br>
              <a:rPr lang="en" sz="1600">
                <a:latin typeface="Times New Roman"/>
                <a:ea typeface="Times New Roman"/>
                <a:cs typeface="Times New Roman"/>
                <a:sym typeface="Times New Roman"/>
              </a:rPr>
            </a:br>
            <a:endParaRPr sz="1600">
              <a:latin typeface="Times New Roman"/>
              <a:ea typeface="Times New Roman"/>
              <a:cs typeface="Times New Roman"/>
              <a:sym typeface="Times New Roman"/>
            </a:endParaRPr>
          </a:p>
          <a:p>
            <a:pPr indent="-330200" lvl="0" marL="457200" rtl="0" algn="l">
              <a:spcBef>
                <a:spcPts val="0"/>
              </a:spcBef>
              <a:spcAft>
                <a:spcPts val="0"/>
              </a:spcAft>
              <a:buSzPts val="1600"/>
              <a:buFont typeface="Times New Roman"/>
              <a:buChar char="●"/>
            </a:pPr>
            <a:r>
              <a:rPr lang="en" sz="1600">
                <a:latin typeface="Times New Roman"/>
                <a:ea typeface="Times New Roman"/>
                <a:cs typeface="Times New Roman"/>
                <a:sym typeface="Times New Roman"/>
              </a:rPr>
              <a:t>Blue Robotics T200 Thruster </a:t>
            </a:r>
            <a:r>
              <a:rPr lang="en" sz="1600">
                <a:solidFill>
                  <a:schemeClr val="dk1"/>
                </a:solidFill>
                <a:latin typeface="Times New Roman"/>
                <a:ea typeface="Times New Roman"/>
                <a:cs typeface="Times New Roman"/>
                <a:sym typeface="Times New Roman"/>
              </a:rPr>
              <a:t>connected to 18.5V rail using Blue Robotics ESC </a:t>
            </a:r>
            <a:br>
              <a:rPr lang="en" sz="1600">
                <a:solidFill>
                  <a:schemeClr val="dk1"/>
                </a:solidFill>
                <a:latin typeface="Times New Roman"/>
                <a:ea typeface="Times New Roman"/>
                <a:cs typeface="Times New Roman"/>
                <a:sym typeface="Times New Roman"/>
              </a:rPr>
            </a:br>
            <a:endParaRPr sz="1600">
              <a:latin typeface="Times New Roman"/>
              <a:ea typeface="Times New Roman"/>
              <a:cs typeface="Times New Roman"/>
              <a:sym typeface="Times New Roman"/>
            </a:endParaRPr>
          </a:p>
          <a:p>
            <a:pPr indent="-330200" lvl="0" marL="457200" rtl="0" algn="l">
              <a:spcBef>
                <a:spcPts val="0"/>
              </a:spcBef>
              <a:spcAft>
                <a:spcPts val="0"/>
              </a:spcAft>
              <a:buSzPts val="1600"/>
              <a:buFont typeface="Times New Roman"/>
              <a:buChar char="●"/>
            </a:pPr>
            <a:r>
              <a:rPr lang="en" sz="1600">
                <a:latin typeface="Times New Roman"/>
                <a:ea typeface="Times New Roman"/>
                <a:cs typeface="Times New Roman"/>
                <a:sym typeface="Times New Roman"/>
              </a:rPr>
              <a:t>PixHawk controller with GPS Tracking powered by PixHawk Power Module</a:t>
            </a:r>
            <a:br>
              <a:rPr lang="en" sz="1600">
                <a:latin typeface="Times New Roman"/>
                <a:ea typeface="Times New Roman"/>
                <a:cs typeface="Times New Roman"/>
                <a:sym typeface="Times New Roman"/>
              </a:rPr>
            </a:br>
            <a:endParaRPr sz="1600">
              <a:latin typeface="Times New Roman"/>
              <a:ea typeface="Times New Roman"/>
              <a:cs typeface="Times New Roman"/>
              <a:sym typeface="Times New Roman"/>
            </a:endParaRPr>
          </a:p>
          <a:p>
            <a:pPr indent="-330200" lvl="0" marL="457200" rtl="0" algn="l">
              <a:spcBef>
                <a:spcPts val="0"/>
              </a:spcBef>
              <a:spcAft>
                <a:spcPts val="0"/>
              </a:spcAft>
              <a:buSzPts val="1600"/>
              <a:buFont typeface="Times New Roman"/>
              <a:buChar char="●"/>
            </a:pPr>
            <a:r>
              <a:rPr lang="en" sz="1600">
                <a:latin typeface="Times New Roman"/>
                <a:ea typeface="Times New Roman"/>
                <a:cs typeface="Times New Roman"/>
                <a:sym typeface="Times New Roman"/>
              </a:rPr>
              <a:t>18.5V LiPo battery connected to a 6 position terminal block</a:t>
            </a:r>
            <a:endParaRPr sz="1600">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1"/>
          <p:cNvSpPr txBox="1"/>
          <p:nvPr>
            <p:ph type="title"/>
          </p:nvPr>
        </p:nvSpPr>
        <p:spPr>
          <a:xfrm>
            <a:off x="311700" y="445025"/>
            <a:ext cx="85206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2400">
                <a:latin typeface="Times New Roman"/>
                <a:ea typeface="Times New Roman"/>
                <a:cs typeface="Times New Roman"/>
                <a:sym typeface="Times New Roman"/>
              </a:rPr>
              <a:t>Objectives</a:t>
            </a:r>
            <a:endParaRPr b="1" sz="2400">
              <a:latin typeface="Times New Roman"/>
              <a:ea typeface="Times New Roman"/>
              <a:cs typeface="Times New Roman"/>
              <a:sym typeface="Times New Roman"/>
            </a:endParaRPr>
          </a:p>
        </p:txBody>
      </p:sp>
      <p:sp>
        <p:nvSpPr>
          <p:cNvPr id="79" name="Google Shape;79;p11"/>
          <p:cNvSpPr txBox="1"/>
          <p:nvPr>
            <p:ph idx="1" type="body"/>
          </p:nvPr>
        </p:nvSpPr>
        <p:spPr>
          <a:xfrm>
            <a:off x="311700" y="1152475"/>
            <a:ext cx="8520600" cy="3416400"/>
          </a:xfrm>
          <a:prstGeom prst="rect">
            <a:avLst/>
          </a:prstGeom>
        </p:spPr>
        <p:txBody>
          <a:bodyPr anchorCtr="0" anchor="ctr" bIns="91425" lIns="91425" spcFirstLastPara="1" rIns="91425" wrap="square" tIns="91425">
            <a:noAutofit/>
          </a:bodyPr>
          <a:lstStyle/>
          <a:p>
            <a:pPr indent="-317500" lvl="0" marL="457200" rtl="0" algn="l">
              <a:spcBef>
                <a:spcPts val="0"/>
              </a:spcBef>
              <a:spcAft>
                <a:spcPts val="0"/>
              </a:spcAft>
              <a:buSzPts val="1400"/>
              <a:buFont typeface="Times New Roman"/>
              <a:buAutoNum type="arabicPeriod"/>
            </a:pPr>
            <a:r>
              <a:rPr b="1" lang="en">
                <a:latin typeface="Times New Roman"/>
                <a:ea typeface="Times New Roman"/>
                <a:cs typeface="Times New Roman"/>
                <a:sym typeface="Times New Roman"/>
              </a:rPr>
              <a:t>Power Distribution</a:t>
            </a:r>
            <a:endParaRPr b="1">
              <a:latin typeface="Times New Roman"/>
              <a:ea typeface="Times New Roman"/>
              <a:cs typeface="Times New Roman"/>
              <a:sym typeface="Times New Roman"/>
            </a:endParaRPr>
          </a:p>
          <a:p>
            <a:pPr indent="-317500" lvl="1" marL="914400" rtl="0" algn="l">
              <a:spcBef>
                <a:spcPts val="0"/>
              </a:spcBef>
              <a:spcAft>
                <a:spcPts val="0"/>
              </a:spcAft>
              <a:buSzPts val="1400"/>
              <a:buFont typeface="Times New Roman"/>
              <a:buChar char="○"/>
            </a:pPr>
            <a:r>
              <a:rPr lang="en">
                <a:latin typeface="Times New Roman"/>
                <a:ea typeface="Times New Roman"/>
                <a:cs typeface="Times New Roman"/>
                <a:sym typeface="Times New Roman"/>
              </a:rPr>
              <a:t>Design, fabricate and test a PCB Power Distribution Board that is capable of powering each device properly</a:t>
            </a:r>
            <a:endParaRPr>
              <a:latin typeface="Times New Roman"/>
              <a:ea typeface="Times New Roman"/>
              <a:cs typeface="Times New Roman"/>
              <a:sym typeface="Times New Roman"/>
            </a:endParaRPr>
          </a:p>
          <a:p>
            <a:pPr indent="0" lvl="0" marL="914400" rtl="0" algn="l">
              <a:spcBef>
                <a:spcPts val="0"/>
              </a:spcBef>
              <a:spcAft>
                <a:spcPts val="0"/>
              </a:spcAft>
              <a:buNone/>
            </a:pPr>
            <a:r>
              <a:t/>
            </a:r>
            <a:endParaRPr>
              <a:latin typeface="Times New Roman"/>
              <a:ea typeface="Times New Roman"/>
              <a:cs typeface="Times New Roman"/>
              <a:sym typeface="Times New Roman"/>
            </a:endParaRPr>
          </a:p>
          <a:p>
            <a:pPr indent="-317500" lvl="0" marL="457200" rtl="0" algn="l">
              <a:spcBef>
                <a:spcPts val="0"/>
              </a:spcBef>
              <a:spcAft>
                <a:spcPts val="0"/>
              </a:spcAft>
              <a:buSzPts val="1400"/>
              <a:buFont typeface="Times New Roman"/>
              <a:buAutoNum type="arabicPeriod"/>
            </a:pPr>
            <a:r>
              <a:rPr b="1" lang="en">
                <a:latin typeface="Times New Roman"/>
                <a:ea typeface="Times New Roman"/>
                <a:cs typeface="Times New Roman"/>
                <a:sym typeface="Times New Roman"/>
              </a:rPr>
              <a:t>Communication</a:t>
            </a:r>
            <a:endParaRPr b="1">
              <a:latin typeface="Times New Roman"/>
              <a:ea typeface="Times New Roman"/>
              <a:cs typeface="Times New Roman"/>
              <a:sym typeface="Times New Roman"/>
            </a:endParaRPr>
          </a:p>
          <a:p>
            <a:pPr indent="-317500" lvl="1" marL="914400" rtl="0" algn="l">
              <a:spcBef>
                <a:spcPts val="0"/>
              </a:spcBef>
              <a:spcAft>
                <a:spcPts val="0"/>
              </a:spcAft>
              <a:buSzPts val="1400"/>
              <a:buFont typeface="Times New Roman"/>
              <a:buChar char="○"/>
            </a:pPr>
            <a:r>
              <a:rPr lang="en">
                <a:latin typeface="Times New Roman"/>
                <a:ea typeface="Times New Roman"/>
                <a:cs typeface="Times New Roman"/>
                <a:sym typeface="Times New Roman"/>
              </a:rPr>
              <a:t>Establish communication between components such as the Raspberry Pi, the PixHawk, the Electronic Speed Controllers (ESCs), the winch and the host computer using X-Bee</a:t>
            </a:r>
            <a:endParaRPr>
              <a:latin typeface="Times New Roman"/>
              <a:ea typeface="Times New Roman"/>
              <a:cs typeface="Times New Roman"/>
              <a:sym typeface="Times New Roman"/>
            </a:endParaRPr>
          </a:p>
          <a:p>
            <a:pPr indent="0" lvl="0" marL="914400" rtl="0" algn="l">
              <a:spcBef>
                <a:spcPts val="0"/>
              </a:spcBef>
              <a:spcAft>
                <a:spcPts val="0"/>
              </a:spcAft>
              <a:buNone/>
            </a:pPr>
            <a:r>
              <a:t/>
            </a:r>
            <a:endParaRPr>
              <a:latin typeface="Times New Roman"/>
              <a:ea typeface="Times New Roman"/>
              <a:cs typeface="Times New Roman"/>
              <a:sym typeface="Times New Roman"/>
            </a:endParaRPr>
          </a:p>
          <a:p>
            <a:pPr indent="-317500" lvl="0" marL="457200" rtl="0" algn="l">
              <a:spcBef>
                <a:spcPts val="0"/>
              </a:spcBef>
              <a:spcAft>
                <a:spcPts val="0"/>
              </a:spcAft>
              <a:buSzPts val="1400"/>
              <a:buFont typeface="Times New Roman"/>
              <a:buAutoNum type="arabicPeriod"/>
            </a:pPr>
            <a:r>
              <a:rPr b="1" lang="en">
                <a:latin typeface="Times New Roman"/>
                <a:ea typeface="Times New Roman"/>
                <a:cs typeface="Times New Roman"/>
                <a:sym typeface="Times New Roman"/>
              </a:rPr>
              <a:t>Controller</a:t>
            </a:r>
            <a:endParaRPr b="1">
              <a:latin typeface="Times New Roman"/>
              <a:ea typeface="Times New Roman"/>
              <a:cs typeface="Times New Roman"/>
              <a:sym typeface="Times New Roman"/>
            </a:endParaRPr>
          </a:p>
          <a:p>
            <a:pPr indent="-317500" lvl="1" marL="914400" rtl="0" algn="l">
              <a:spcBef>
                <a:spcPts val="0"/>
              </a:spcBef>
              <a:spcAft>
                <a:spcPts val="0"/>
              </a:spcAft>
              <a:buSzPts val="1400"/>
              <a:buFont typeface="Times New Roman"/>
              <a:buChar char="○"/>
            </a:pPr>
            <a:r>
              <a:rPr lang="en">
                <a:latin typeface="Times New Roman"/>
                <a:ea typeface="Times New Roman"/>
                <a:cs typeface="Times New Roman"/>
                <a:sym typeface="Times New Roman"/>
              </a:rPr>
              <a:t>Control operations of the watercraft: hardware failsafe, deploy sensor, </a:t>
            </a:r>
            <a:r>
              <a:rPr lang="en">
                <a:latin typeface="Times New Roman"/>
                <a:ea typeface="Times New Roman"/>
                <a:cs typeface="Times New Roman"/>
                <a:sym typeface="Times New Roman"/>
              </a:rPr>
              <a:t>monitoring</a:t>
            </a:r>
            <a:r>
              <a:rPr lang="en">
                <a:latin typeface="Times New Roman"/>
                <a:ea typeface="Times New Roman"/>
                <a:cs typeface="Times New Roman"/>
                <a:sym typeface="Times New Roman"/>
              </a:rPr>
              <a:t> sensor data and notifying host computer of events</a:t>
            </a:r>
            <a:endParaRPr>
              <a:latin typeface="Times New Roman"/>
              <a:ea typeface="Times New Roman"/>
              <a:cs typeface="Times New Roman"/>
              <a:sym typeface="Times New Roman"/>
            </a:endParaRPr>
          </a:p>
          <a:p>
            <a:pPr indent="0" lvl="0" marL="914400" rtl="0" algn="l">
              <a:spcBef>
                <a:spcPts val="0"/>
              </a:spcBef>
              <a:spcAft>
                <a:spcPts val="0"/>
              </a:spcAft>
              <a:buNone/>
            </a:pPr>
            <a:r>
              <a:t/>
            </a:r>
            <a:endParaRPr>
              <a:latin typeface="Times New Roman"/>
              <a:ea typeface="Times New Roman"/>
              <a:cs typeface="Times New Roman"/>
              <a:sym typeface="Times New Roman"/>
            </a:endParaRPr>
          </a:p>
          <a:p>
            <a:pPr indent="-317500" lvl="0" marL="457200" rtl="0" algn="l">
              <a:spcBef>
                <a:spcPts val="0"/>
              </a:spcBef>
              <a:spcAft>
                <a:spcPts val="0"/>
              </a:spcAft>
              <a:buSzPts val="1400"/>
              <a:buFont typeface="Times New Roman"/>
              <a:buAutoNum type="arabicPeriod"/>
            </a:pPr>
            <a:r>
              <a:rPr b="1" lang="en">
                <a:latin typeface="Times New Roman"/>
                <a:ea typeface="Times New Roman"/>
                <a:cs typeface="Times New Roman"/>
                <a:sym typeface="Times New Roman"/>
              </a:rPr>
              <a:t>Data Cable</a:t>
            </a:r>
            <a:endParaRPr b="1">
              <a:latin typeface="Times New Roman"/>
              <a:ea typeface="Times New Roman"/>
              <a:cs typeface="Times New Roman"/>
              <a:sym typeface="Times New Roman"/>
            </a:endParaRPr>
          </a:p>
          <a:p>
            <a:pPr indent="-317500" lvl="1" marL="914400" rtl="0" algn="l">
              <a:spcBef>
                <a:spcPts val="0"/>
              </a:spcBef>
              <a:spcAft>
                <a:spcPts val="0"/>
              </a:spcAft>
              <a:buSzPts val="1400"/>
              <a:buFont typeface="Times New Roman"/>
              <a:buChar char="○"/>
            </a:pPr>
            <a:r>
              <a:rPr lang="en">
                <a:latin typeface="Times New Roman"/>
                <a:ea typeface="Times New Roman"/>
                <a:cs typeface="Times New Roman"/>
                <a:sym typeface="Times New Roman"/>
              </a:rPr>
              <a:t>Replacing the standard rope that comes on the winch with a reinforced, waterproof cable that can send/receive data over the required distance (50ft)</a:t>
            </a:r>
            <a:endParaRPr>
              <a:latin typeface="Times New Roman"/>
              <a:ea typeface="Times New Roman"/>
              <a:cs typeface="Times New Roman"/>
              <a:sym typeface="Times New Roman"/>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2"/>
          <p:cNvSpPr txBox="1"/>
          <p:nvPr>
            <p:ph type="title"/>
          </p:nvPr>
        </p:nvSpPr>
        <p:spPr>
          <a:xfrm>
            <a:off x="311700" y="445025"/>
            <a:ext cx="85206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2400">
                <a:latin typeface="Times New Roman"/>
                <a:ea typeface="Times New Roman"/>
                <a:cs typeface="Times New Roman"/>
                <a:sym typeface="Times New Roman"/>
              </a:rPr>
              <a:t>Technical Approach - Block Diagram</a:t>
            </a:r>
            <a:endParaRPr b="1" sz="2400">
              <a:latin typeface="Times New Roman"/>
              <a:ea typeface="Times New Roman"/>
              <a:cs typeface="Times New Roman"/>
              <a:sym typeface="Times New Roman"/>
            </a:endParaRPr>
          </a:p>
        </p:txBody>
      </p:sp>
      <p:sp>
        <p:nvSpPr>
          <p:cNvPr id="85" name="Google Shape;85;p12"/>
          <p:cNvSpPr txBox="1"/>
          <p:nvPr>
            <p:ph idx="1" type="body"/>
          </p:nvPr>
        </p:nvSpPr>
        <p:spPr>
          <a:xfrm>
            <a:off x="311700" y="1152475"/>
            <a:ext cx="8520600" cy="1011900"/>
          </a:xfrm>
          <a:prstGeom prst="rect">
            <a:avLst/>
          </a:prstGeom>
        </p:spPr>
        <p:txBody>
          <a:bodyPr anchorCtr="0" anchor="ctr" bIns="91425" lIns="91425" spcFirstLastPara="1" rIns="91425" wrap="square" tIns="91425">
            <a:noAutofit/>
          </a:bodyPr>
          <a:lstStyle/>
          <a:p>
            <a:pPr indent="-317500" lvl="0" marL="457200" rtl="0" algn="l">
              <a:lnSpc>
                <a:spcPct val="115000"/>
              </a:lnSpc>
              <a:spcBef>
                <a:spcPts val="1200"/>
              </a:spcBef>
              <a:spcAft>
                <a:spcPts val="0"/>
              </a:spcAft>
              <a:buClr>
                <a:schemeClr val="dk1"/>
              </a:buClr>
              <a:buSzPts val="1400"/>
              <a:buFont typeface="Times New Roman"/>
              <a:buChar char="●"/>
            </a:pPr>
            <a:r>
              <a:rPr lang="en">
                <a:solidFill>
                  <a:schemeClr val="dk1"/>
                </a:solidFill>
                <a:latin typeface="Times New Roman"/>
                <a:ea typeface="Times New Roman"/>
                <a:cs typeface="Times New Roman"/>
                <a:sym typeface="Times New Roman"/>
              </a:rPr>
              <a:t>Power distribution has built in connectors and current protection (fuses)</a:t>
            </a:r>
            <a:endParaRPr>
              <a:solidFill>
                <a:schemeClr val="dk1"/>
              </a:solidFill>
              <a:latin typeface="Times New Roman"/>
              <a:ea typeface="Times New Roman"/>
              <a:cs typeface="Times New Roman"/>
              <a:sym typeface="Times New Roman"/>
            </a:endParaRPr>
          </a:p>
          <a:p>
            <a:pPr indent="-317500" lvl="0" marL="457200" rtl="0" algn="l">
              <a:lnSpc>
                <a:spcPct val="115000"/>
              </a:lnSpc>
              <a:spcBef>
                <a:spcPts val="0"/>
              </a:spcBef>
              <a:spcAft>
                <a:spcPts val="0"/>
              </a:spcAft>
              <a:buClr>
                <a:schemeClr val="dk1"/>
              </a:buClr>
              <a:buSzPts val="1400"/>
              <a:buFont typeface="Times New Roman"/>
              <a:buChar char="●"/>
            </a:pPr>
            <a:r>
              <a:rPr lang="en">
                <a:solidFill>
                  <a:schemeClr val="dk1"/>
                </a:solidFill>
                <a:latin typeface="Times New Roman"/>
                <a:ea typeface="Times New Roman"/>
                <a:cs typeface="Times New Roman"/>
                <a:sym typeface="Times New Roman"/>
              </a:rPr>
              <a:t>18.5V Battery get distributed as four voltages: 18.5V (bypass), 12V (winch), 5V (RPI), adjustable 5-7V  (servo rail)</a:t>
            </a:r>
            <a:endParaRPr>
              <a:solidFill>
                <a:schemeClr val="dk1"/>
              </a:solidFill>
              <a:latin typeface="Times New Roman"/>
              <a:ea typeface="Times New Roman"/>
              <a:cs typeface="Times New Roman"/>
              <a:sym typeface="Times New Roman"/>
            </a:endParaRPr>
          </a:p>
          <a:p>
            <a:pPr indent="0" lvl="0" marL="0" rtl="0" algn="l">
              <a:spcBef>
                <a:spcPts val="1200"/>
              </a:spcBef>
              <a:spcAft>
                <a:spcPts val="0"/>
              </a:spcAft>
              <a:buNone/>
            </a:pPr>
            <a:r>
              <a:t/>
            </a:r>
            <a:endParaRPr/>
          </a:p>
        </p:txBody>
      </p:sp>
      <p:pic>
        <p:nvPicPr>
          <p:cNvPr id="86" name="Google Shape;86;p12"/>
          <p:cNvPicPr preferRelativeResize="0"/>
          <p:nvPr/>
        </p:nvPicPr>
        <p:blipFill>
          <a:blip r:embed="rId3">
            <a:alphaModFix/>
          </a:blip>
          <a:stretch>
            <a:fillRect/>
          </a:stretch>
        </p:blipFill>
        <p:spPr>
          <a:xfrm>
            <a:off x="311700" y="2164375"/>
            <a:ext cx="4512625" cy="2450625"/>
          </a:xfrm>
          <a:prstGeom prst="rect">
            <a:avLst/>
          </a:prstGeom>
          <a:noFill/>
          <a:ln>
            <a:noFill/>
          </a:ln>
        </p:spPr>
      </p:pic>
      <p:pic>
        <p:nvPicPr>
          <p:cNvPr id="87" name="Google Shape;87;p12"/>
          <p:cNvPicPr preferRelativeResize="0"/>
          <p:nvPr/>
        </p:nvPicPr>
        <p:blipFill>
          <a:blip r:embed="rId4">
            <a:alphaModFix/>
          </a:blip>
          <a:stretch>
            <a:fillRect/>
          </a:stretch>
        </p:blipFill>
        <p:spPr>
          <a:xfrm>
            <a:off x="5388075" y="2164376"/>
            <a:ext cx="3365400" cy="2712717"/>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1_MSU Template 1">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